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10" r:id="rId2"/>
  </p:sldMasterIdLst>
  <p:notesMasterIdLst>
    <p:notesMasterId r:id="rId25"/>
  </p:notesMasterIdLst>
  <p:handoutMasterIdLst>
    <p:handoutMasterId r:id="rId26"/>
  </p:handoutMasterIdLst>
  <p:sldIdLst>
    <p:sldId id="280" r:id="rId3"/>
    <p:sldId id="403" r:id="rId4"/>
    <p:sldId id="389" r:id="rId5"/>
    <p:sldId id="409" r:id="rId6"/>
    <p:sldId id="395" r:id="rId7"/>
    <p:sldId id="356" r:id="rId8"/>
    <p:sldId id="411" r:id="rId9"/>
    <p:sldId id="357" r:id="rId10"/>
    <p:sldId id="380" r:id="rId11"/>
    <p:sldId id="365" r:id="rId12"/>
    <p:sldId id="412" r:id="rId13"/>
    <p:sldId id="364" r:id="rId14"/>
    <p:sldId id="413" r:id="rId15"/>
    <p:sldId id="388" r:id="rId16"/>
    <p:sldId id="386" r:id="rId17"/>
    <p:sldId id="410" r:id="rId18"/>
    <p:sldId id="387" r:id="rId19"/>
    <p:sldId id="393" r:id="rId20"/>
    <p:sldId id="394" r:id="rId21"/>
    <p:sldId id="401" r:id="rId22"/>
    <p:sldId id="408" r:id="rId23"/>
    <p:sldId id="326" r:id="rId24"/>
  </p:sldIdLst>
  <p:sldSz cx="9144000" cy="6858000" type="screen4x3"/>
  <p:notesSz cx="6858000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 baseline="-250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2">
          <p15:clr>
            <a:srgbClr val="A4A3A4"/>
          </p15:clr>
        </p15:guide>
        <p15:guide id="2" pos="11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6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8FF8C"/>
    <a:srgbClr val="000099"/>
    <a:srgbClr val="CCECFF"/>
    <a:srgbClr val="009999"/>
    <a:srgbClr val="36C8FF"/>
    <a:srgbClr val="8B5300"/>
    <a:srgbClr val="1C90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7" autoAdjust="0"/>
    <p:restoredTop sz="89784" autoAdjust="0"/>
  </p:normalViewPr>
  <p:slideViewPr>
    <p:cSldViewPr snapToObjects="1">
      <p:cViewPr>
        <p:scale>
          <a:sx n="86" d="100"/>
          <a:sy n="86" d="100"/>
        </p:scale>
        <p:origin x="-72" y="-72"/>
      </p:cViewPr>
      <p:guideLst>
        <p:guide orient="horz" pos="2592"/>
        <p:guide pos="1104"/>
      </p:guideLst>
    </p:cSldViewPr>
  </p:slideViewPr>
  <p:outlineViewPr>
    <p:cViewPr>
      <p:scale>
        <a:sx n="66" d="100"/>
        <a:sy n="66" d="100"/>
      </p:scale>
      <p:origin x="0" y="22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2160" y="258"/>
      </p:cViewPr>
      <p:guideLst>
        <p:guide orient="horz" pos="296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6399" cy="463212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 vert="horz" wrap="none" lIns="93015" tIns="46509" rIns="93015" bIns="46509" numCol="1" anchor="ctr" anchorCtr="0" compatLnSpc="1">
            <a:prstTxWarp prst="textNoShape">
              <a:avLst/>
            </a:prstTxWarp>
          </a:bodyPr>
          <a:lstStyle>
            <a:lvl1pPr algn="l" defTabSz="929871" eaLnBrk="0" hangingPunct="0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2475" y="0"/>
            <a:ext cx="2987951" cy="463212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 vert="horz" wrap="none" lIns="93015" tIns="46509" rIns="93015" bIns="46509" numCol="1" anchor="ctr" anchorCtr="0" compatLnSpc="1">
            <a:prstTxWarp prst="textNoShape">
              <a:avLst/>
            </a:prstTxWarp>
          </a:bodyPr>
          <a:lstStyle>
            <a:lvl1pPr algn="r" defTabSz="929871" eaLnBrk="0" hangingPunct="0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68294"/>
            <a:ext cx="2986399" cy="463212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 vert="horz" wrap="none" lIns="93015" tIns="46509" rIns="93015" bIns="46509" numCol="1" anchor="b" anchorCtr="0" compatLnSpc="1">
            <a:prstTxWarp prst="textNoShape">
              <a:avLst/>
            </a:prstTxWarp>
          </a:bodyPr>
          <a:lstStyle>
            <a:lvl1pPr algn="l" defTabSz="929871" eaLnBrk="0" hangingPunct="0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2475" y="8968294"/>
            <a:ext cx="2987951" cy="463212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 vert="horz" wrap="none" lIns="93015" tIns="46509" rIns="93015" bIns="46509" numCol="1" anchor="b" anchorCtr="0" compatLnSpc="1">
            <a:prstTxWarp prst="textNoShape">
              <a:avLst/>
            </a:prstTxWarp>
          </a:bodyPr>
          <a:lstStyle>
            <a:lvl1pPr algn="r" defTabSz="929871" eaLnBrk="0" hangingPunct="0">
              <a:defRPr sz="1200" baseline="0"/>
            </a:lvl1pPr>
          </a:lstStyle>
          <a:p>
            <a:pPr>
              <a:defRPr/>
            </a:pPr>
            <a:fld id="{9C7E4795-4BA8-425C-8216-341B45136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28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91057" cy="46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8" rIns="93092" bIns="46548" numCol="1" anchor="t" anchorCtr="0" compatLnSpc="1">
            <a:prstTxWarp prst="textNoShape">
              <a:avLst/>
            </a:prstTxWarp>
          </a:bodyPr>
          <a:lstStyle>
            <a:lvl1pPr algn="l" defTabSz="929871" eaLnBrk="0" hangingPunct="0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238" y="0"/>
            <a:ext cx="2992610" cy="46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8" rIns="93092" bIns="46548" numCol="1" anchor="t" anchorCtr="0" compatLnSpc="1">
            <a:prstTxWarp prst="textNoShape">
              <a:avLst/>
            </a:prstTxWarp>
          </a:bodyPr>
          <a:lstStyle>
            <a:lvl1pPr algn="r" defTabSz="929871" eaLnBrk="0" hangingPunct="0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95325"/>
            <a:ext cx="4741863" cy="3557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628" y="4484147"/>
            <a:ext cx="5014602" cy="42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8" rIns="93092" bIns="46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969902"/>
            <a:ext cx="2991057" cy="46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8" rIns="93092" bIns="46548" numCol="1" anchor="b" anchorCtr="0" compatLnSpc="1">
            <a:prstTxWarp prst="textNoShape">
              <a:avLst/>
            </a:prstTxWarp>
          </a:bodyPr>
          <a:lstStyle>
            <a:lvl1pPr algn="l" defTabSz="929871" eaLnBrk="0" hangingPunct="0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238" y="8969902"/>
            <a:ext cx="2992610" cy="46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8" rIns="93092" bIns="46548" numCol="1" anchor="b" anchorCtr="0" compatLnSpc="1">
            <a:prstTxWarp prst="textNoShape">
              <a:avLst/>
            </a:prstTxWarp>
          </a:bodyPr>
          <a:lstStyle>
            <a:lvl1pPr algn="r" defTabSz="929871" eaLnBrk="0" hangingPunct="0">
              <a:defRPr sz="1200" baseline="0"/>
            </a:lvl1pPr>
          </a:lstStyle>
          <a:p>
            <a:pPr>
              <a:defRPr/>
            </a:pPr>
            <a:fld id="{A7BBE1DA-D951-46E8-8B51-F9031E773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54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A205E-CE51-44AF-99DF-0E306DDC2CC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0176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5442">
              <a:defRPr/>
            </a:pPr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0B779-E925-4139-8BDC-F05BF707330A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4774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0B779-E925-4139-8BDC-F05BF707330A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4774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1369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13D32-7944-434C-AC77-E575DF655695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234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A450B-63C4-4EE8-B433-5FE2302A4A52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5394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8113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3326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9466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912C0-99F0-45F4-B34F-2517EB87FBCC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162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dirty="0" smtClean="0"/>
          </a:p>
          <a:p>
            <a:endParaRPr lang="en-US" baseline="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912C0-99F0-45F4-B34F-2517EB87FBCC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887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74830-0D13-4E52-96CB-BED9447F4FB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</p:spPr>
        <p:txBody>
          <a:bodyPr lIns="93072" tIns="46538" rIns="93072" bIns="46538"/>
          <a:lstStyle/>
          <a:p>
            <a:pPr>
              <a:buFontTx/>
              <a:buNone/>
            </a:pPr>
            <a:endParaRPr lang="en-US" dirty="0" smtClean="0">
              <a:cs typeface="Times New Roman" pitchFamily="18" charset="0"/>
            </a:endParaRPr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354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912C0-99F0-45F4-B34F-2517EB87FBCC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925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A450B-63C4-4EE8-B433-5FE2302A4A52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5394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1760A-37BA-444F-8305-9963DA16BC65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388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C7E19-5D02-4A71-AB3F-429BA438F06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2647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E9314-B580-4F44-B4FC-DE933071F9CC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3584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E4FF4-5E3C-49D4-8E76-4E6D641266A2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3984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FB3D1-4D20-4D1B-BB88-19C8EF7F2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5693-B67E-41BD-A43A-9329939DA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F985-0246-40C2-84A2-8CD254E6E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80CAE-2C00-4C7B-BC96-1E4468E7C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449F7-244D-4106-9E05-B16F75B43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29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29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1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90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88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BCE5-7765-47B8-A707-0A9540D10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07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69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95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5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4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5E81E5-E0D2-477F-B45D-2F89B32997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11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BDDF-0317-4A89-800E-1F157A527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23B75-732D-4224-BD07-E6D816CC2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DB9AF-A17E-4516-BFEF-00F19B28F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D2DB-56F8-441B-AD91-9F4A7C836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292D1-F1E0-4755-BDCD-6353B3912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71B76-DF9F-4348-8261-F5B9782BE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aseline="0"/>
            </a:lvl1pPr>
          </a:lstStyle>
          <a:p>
            <a:pPr>
              <a:defRPr/>
            </a:pPr>
            <a:fld id="{EC5E81E5-E0D2-477F-B45D-2F89B3299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315" name="Picture 14" descr="blueprint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9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2282-875C-410E-B29C-C8EC730CA6A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B7295-63AB-4CDA-89E9-B268C43DD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6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len.Auriti@ucop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op.edu/state-governmental-relations/advocacy/legal-guidelines-ballot-campaig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olicy.ucop.edu/doc/1200368/FacilPolitActi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olicy.ucop.edu/doc/2710524/PACAOS-40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olicy.ucop.edu/doc/6000437/ReltnswFedStateOfficia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uac/Election-Year-Activities-and-the-Prohibition-on-Political-Campaign-Intervention-for-Section-501(c)(3)-Organizations" TargetMode="External"/><Relationship Id="rId2" Type="http://schemas.openxmlformats.org/officeDocument/2006/relationships/hyperlink" Target="http://www.acenet.edu/news-room/Documents/Memo-Political-Campaign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op.edu/state-governmental-relations/advocacy/legal-guidelines-ballot-campaigns.html" TargetMode="External"/><Relationship Id="rId5" Type="http://schemas.openxmlformats.org/officeDocument/2006/relationships/hyperlink" Target="http://www.irs.gov/pub/irs-tege/501c3_polcampfaqs.pdf" TargetMode="External"/><Relationship Id="rId4" Type="http://schemas.openxmlformats.org/officeDocument/2006/relationships/hyperlink" Target="https://www.irs.gov/irb/2007-25_IRB/ar09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597900" cy="2971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>
                <a:solidFill>
                  <a:schemeClr val="accent1"/>
                </a:solidFill>
              </a:rPr>
              <a:t/>
            </a:r>
            <a:br>
              <a:rPr lang="en-US" sz="1000" dirty="0" smtClean="0">
                <a:solidFill>
                  <a:schemeClr val="accent1"/>
                </a:solidFill>
              </a:rPr>
            </a:br>
            <a:r>
              <a:rPr lang="en-US" sz="1000" dirty="0" smtClean="0">
                <a:solidFill>
                  <a:schemeClr val="accent1"/>
                </a:solidFill>
              </a:rPr>
              <a:t/>
            </a:r>
            <a:br>
              <a:rPr lang="en-US" sz="1000" dirty="0" smtClean="0">
                <a:solidFill>
                  <a:schemeClr val="accent1"/>
                </a:solidFill>
              </a:rPr>
            </a:br>
            <a:r>
              <a:rPr lang="en-US" sz="1000" dirty="0" smtClean="0">
                <a:solidFill>
                  <a:schemeClr val="accent1"/>
                </a:solidFill>
              </a:rPr>
              <a:t/>
            </a:r>
            <a:br>
              <a:rPr lang="en-US" sz="1000" dirty="0" smtClean="0">
                <a:solidFill>
                  <a:schemeClr val="accent1"/>
                </a:solidFill>
              </a:rPr>
            </a:br>
            <a:r>
              <a:rPr lang="en-US" sz="1000" b="1" dirty="0" smtClean="0">
                <a:solidFill>
                  <a:schemeClr val="accent1"/>
                </a:solidFill>
              </a:rPr>
              <a:t/>
            </a:r>
            <a:br>
              <a:rPr lang="en-US" sz="1000" b="1" dirty="0" smtClean="0">
                <a:solidFill>
                  <a:schemeClr val="accent1"/>
                </a:solidFill>
              </a:rPr>
            </a:br>
            <a:r>
              <a:rPr lang="en-US" sz="4000" b="1" dirty="0" smtClean="0"/>
              <a:t>Political Campaign-Related Activities On Campus: </a:t>
            </a:r>
            <a:br>
              <a:rPr lang="en-US" sz="4000" b="1" dirty="0" smtClean="0"/>
            </a:br>
            <a:r>
              <a:rPr lang="en-US" sz="4000" b="1" dirty="0" smtClean="0"/>
              <a:t>Rules of the Road</a:t>
            </a:r>
            <a:r>
              <a:rPr lang="en-US" sz="3600" dirty="0" smtClean="0">
                <a:solidFill>
                  <a:schemeClr val="accent1"/>
                </a:solidFill>
                <a:latin typeface="Arial Black" pitchFamily="34" charset="0"/>
              </a:rPr>
              <a:t/>
            </a:r>
            <a:br>
              <a:rPr lang="en-US" sz="3600" dirty="0" smtClean="0">
                <a:solidFill>
                  <a:schemeClr val="accent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/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sz="14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6628" name="Text Box 31"/>
          <p:cNvSpPr txBox="1">
            <a:spLocks noChangeArrowheads="1"/>
          </p:cNvSpPr>
          <p:nvPr/>
        </p:nvSpPr>
        <p:spPr bwMode="auto">
          <a:xfrm>
            <a:off x="4403725" y="6108700"/>
            <a:ext cx="184150" cy="579438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baseline="0"/>
          </a:p>
        </p:txBody>
      </p:sp>
      <p:sp>
        <p:nvSpPr>
          <p:cNvPr id="26629" name="Rectangle 33"/>
          <p:cNvSpPr>
            <a:spLocks noChangeArrowheads="1"/>
          </p:cNvSpPr>
          <p:nvPr/>
        </p:nvSpPr>
        <p:spPr bwMode="auto">
          <a:xfrm>
            <a:off x="4587874" y="4908371"/>
            <a:ext cx="3870325" cy="1754326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800" baseline="0" dirty="0" smtClean="0">
                <a:latin typeface="Arial" charset="0"/>
              </a:rPr>
              <a:t>Ellen Auriti</a:t>
            </a:r>
          </a:p>
          <a:p>
            <a:pPr algn="ctr" eaLnBrk="0" hangingPunct="0"/>
            <a:r>
              <a:rPr lang="en-US" sz="1800" baseline="0" dirty="0" smtClean="0">
                <a:latin typeface="Arial" charset="0"/>
              </a:rPr>
              <a:t>University of California</a:t>
            </a:r>
            <a:endParaRPr lang="en-US" sz="1800" baseline="0" dirty="0">
              <a:latin typeface="Arial" charset="0"/>
            </a:endParaRPr>
          </a:p>
          <a:p>
            <a:pPr algn="ctr" eaLnBrk="0" hangingPunct="0"/>
            <a:r>
              <a:rPr lang="en-US" sz="1800" baseline="0" dirty="0" smtClean="0">
                <a:latin typeface="Arial" charset="0"/>
              </a:rPr>
              <a:t>Office of General Counsel</a:t>
            </a:r>
          </a:p>
          <a:p>
            <a:pPr algn="ctr" eaLnBrk="0" hangingPunct="0"/>
            <a:r>
              <a:rPr lang="en-US" sz="1800" baseline="0" dirty="0" smtClean="0">
                <a:latin typeface="Arial" charset="0"/>
              </a:rPr>
              <a:t>(510) 987-9429</a:t>
            </a:r>
          </a:p>
          <a:p>
            <a:pPr algn="ctr" eaLnBrk="0" hangingPunct="0"/>
            <a:r>
              <a:rPr lang="en-US" sz="1800" baseline="0" dirty="0" smtClean="0">
                <a:latin typeface="Arial" charset="0"/>
                <a:hlinkClick r:id="rId3"/>
              </a:rPr>
              <a:t>Ellen.Auriti@ucop.edu</a:t>
            </a:r>
            <a:r>
              <a:rPr lang="en-US" sz="1800" baseline="0" dirty="0" smtClean="0">
                <a:latin typeface="Arial" charset="0"/>
              </a:rPr>
              <a:t> </a:t>
            </a:r>
          </a:p>
          <a:p>
            <a:pPr algn="ctr" eaLnBrk="0" hangingPunct="0"/>
            <a:endParaRPr lang="en-US" sz="1800" baseline="0" dirty="0" smtClean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200400"/>
            <a:ext cx="7696200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pPr algn="ctr"/>
            <a:r>
              <a:rPr lang="en-US" sz="2000" b="1" baseline="0" dirty="0" smtClean="0"/>
              <a:t>Presentation for</a:t>
            </a:r>
          </a:p>
          <a:p>
            <a:pPr algn="ctr"/>
            <a:r>
              <a:rPr lang="en-US" sz="2000" b="1" baseline="0" dirty="0" err="1" smtClean="0"/>
              <a:t>Systemwide</a:t>
            </a:r>
            <a:r>
              <a:rPr lang="en-US" sz="2000" b="1" baseline="0" dirty="0" smtClean="0"/>
              <a:t> UC Governmental Relations Directors Meeting </a:t>
            </a:r>
          </a:p>
          <a:p>
            <a:pPr algn="ctr"/>
            <a:endParaRPr lang="en-US" sz="1600" baseline="0" dirty="0" smtClean="0"/>
          </a:p>
          <a:p>
            <a:pPr algn="ctr"/>
            <a:r>
              <a:rPr lang="en-US" sz="1600" b="1" baseline="0" dirty="0" smtClean="0"/>
              <a:t>March 2, 2016</a:t>
            </a:r>
            <a:endParaRPr lang="en-US" sz="2400" b="1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 smtClean="0"/>
              <a:t>Individual  Activities:  Use of UC Title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67150" y="1143000"/>
            <a:ext cx="8001000" cy="5548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dirty="0" smtClean="0">
                <a:latin typeface="Verdana" pitchFamily="34" charset="0"/>
              </a:rPr>
              <a:t>May a University employee endorse a ballot measure in his/her private capacity and identify himself/ herself by University title?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2000" b="1" i="1" dirty="0" smtClean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/>
              <a:t> </a:t>
            </a:r>
            <a:r>
              <a:rPr lang="en-US" sz="2000" b="1" dirty="0" smtClean="0">
                <a:latin typeface="Verdana" pitchFamily="34" charset="0"/>
              </a:rPr>
              <a:t>Yes</a:t>
            </a:r>
            <a:r>
              <a:rPr lang="en-US" sz="2000" dirty="0" smtClean="0">
                <a:latin typeface="Verdana" pitchFamily="34" charset="0"/>
              </a:rPr>
              <a:t>. A University official may allow use of his/her name and title for identification purposes in the same manner as </a:t>
            </a:r>
            <a:r>
              <a:rPr lang="en-US" sz="2000" i="1" dirty="0" smtClean="0">
                <a:latin typeface="Verdana" pitchFamily="34" charset="0"/>
              </a:rPr>
              <a:t>others who sign an endorsement. </a:t>
            </a:r>
            <a:r>
              <a:rPr lang="en-US" sz="2000" b="1" i="1" dirty="0" smtClean="0">
                <a:latin typeface="Verdana" pitchFamily="34" charset="0"/>
              </a:rPr>
              <a:t>An express disclaimer of University endorsement is required only where the context might reasonably cause confusion as to whether the endorsement is made in an official or unofficial capacity.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1000" b="1" i="1" dirty="0" smtClean="0">
              <a:latin typeface="Verdana" pitchFamily="34" charset="0"/>
            </a:endParaRPr>
          </a:p>
          <a:p>
            <a:pPr marL="933450" lvl="1" indent="-533400">
              <a:lnSpc>
                <a:spcPct val="90000"/>
              </a:lnSpc>
              <a:buNone/>
            </a:pPr>
            <a:r>
              <a:rPr lang="en-US" sz="1800" b="1" dirty="0" smtClean="0"/>
              <a:t>	</a:t>
            </a:r>
            <a:r>
              <a:rPr lang="en-US" sz="2000" b="1" dirty="0" smtClean="0"/>
              <a:t>e.g., “</a:t>
            </a:r>
            <a:r>
              <a:rPr lang="en-US" sz="2000" b="1" dirty="0" smtClean="0">
                <a:solidFill>
                  <a:srgbClr val="FFFF00"/>
                </a:solidFill>
              </a:rPr>
              <a:t>Title for identification purposes only; this endorsement is made in a personal capacity and does not represent the views of UC.” </a:t>
            </a:r>
          </a:p>
          <a:p>
            <a:pPr marL="533400" indent="-533400">
              <a:lnSpc>
                <a:spcPct val="90000"/>
              </a:lnSpc>
              <a:buNone/>
            </a:pPr>
            <a:endParaRPr lang="en-US" sz="20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b="1" dirty="0" smtClean="0"/>
              <a:t>Presidents, Chancellors, Deans – a disclaimer is almost always appropriate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000" b="1" dirty="0" smtClean="0"/>
              <a:t> </a:t>
            </a:r>
            <a:r>
              <a:rPr lang="en-US" sz="3600" b="1" i="1" dirty="0" smtClean="0">
                <a:solidFill>
                  <a:srgbClr val="6600CC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/>
              <a:t>Campus Foundations and Alumni Associations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838200"/>
            <a:ext cx="8229600" cy="5867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Subject to IRS restrictions on campaign intervention for/against candidates (if 501(c)(3) entities);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Not subject </a:t>
            </a:r>
            <a:r>
              <a:rPr lang="en-US" sz="2400" b="1" smtClean="0"/>
              <a:t>to same state </a:t>
            </a:r>
            <a:r>
              <a:rPr lang="en-US" sz="2400" b="1" dirty="0" smtClean="0"/>
              <a:t>agency restrictions;  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So:  May participate in campaign activities on ballot measures, BUT:</a:t>
            </a:r>
          </a:p>
          <a:p>
            <a:pPr>
              <a:lnSpc>
                <a:spcPct val="90000"/>
              </a:lnSpc>
              <a:buNone/>
            </a:pPr>
            <a:endParaRPr lang="en-US" sz="800" dirty="0" smtClean="0"/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May not use public/UC resources</a:t>
            </a:r>
            <a:r>
              <a:rPr lang="en-US" sz="2000" dirty="0" smtClean="0"/>
              <a:t> (including paid UC staff or funds from UC accounts)</a:t>
            </a:r>
          </a:p>
          <a:p>
            <a:pPr lvl="1">
              <a:lnSpc>
                <a:spcPct val="90000"/>
              </a:lnSpc>
            </a:pPr>
            <a:endParaRPr lang="en-US" sz="800" dirty="0" smtClean="0"/>
          </a:p>
          <a:p>
            <a:pPr lvl="1"/>
            <a:r>
              <a:rPr lang="en-US" sz="2000" b="1" dirty="0" smtClean="0"/>
              <a:t>Subject to 501(c)(3) limits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2000" b="1" dirty="0" smtClean="0"/>
              <a:t>Subject to donor restrictions on use of donated funds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2000" b="1" dirty="0" smtClean="0"/>
              <a:t>Must report to FPPC donations of funds/services to a ballot measure campaign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2000" dirty="0" smtClean="0"/>
              <a:t>Per UC policy, may only make campaign expenditures to support ballot measures that </a:t>
            </a:r>
            <a:r>
              <a:rPr lang="en-US" sz="2000" b="1" dirty="0" smtClean="0"/>
              <a:t>have been endorsed by The Regents and that are clearly beneficial to UC. </a:t>
            </a: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5593283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 smtClean="0"/>
              <a:t>Examples of Permissible Activities </a:t>
            </a:r>
            <a:br>
              <a:rPr lang="en-US" sz="3200" b="1" dirty="0" smtClean="0"/>
            </a:br>
            <a:r>
              <a:rPr lang="en-US" sz="3200" b="1" dirty="0" smtClean="0"/>
              <a:t>(ballot measures)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1447800"/>
            <a:ext cx="86868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Adoption by The Regents of a position on a ballot measure (at an open public meeting)</a:t>
            </a:r>
          </a:p>
          <a:p>
            <a:pPr>
              <a:lnSpc>
                <a:spcPct val="90000"/>
              </a:lnSpc>
              <a:buNone/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Preparing objective analyses of the impact/effect of a measure on UC and higher education</a:t>
            </a:r>
          </a:p>
          <a:p>
            <a:pPr>
              <a:lnSpc>
                <a:spcPct val="90000"/>
              </a:lnSpc>
              <a:buNone/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Responding to inquiries about the Regents’ position in a way that provides a fair representation of the facts about the measure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UC employees  endorsing a ballot measure (e.g., in an op-ed) in their personal/private capacity (caveats: without non-incidental use of UC resources; disclaimer advisable if reasonable potential for confusion)</a:t>
            </a:r>
          </a:p>
          <a:p>
            <a:pPr lvl="1"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 smtClean="0"/>
              <a:t>Examples of </a:t>
            </a:r>
            <a:r>
              <a:rPr lang="en-US" sz="3200" b="1" dirty="0"/>
              <a:t>Permissible Activities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(other campaign-related activities)</a:t>
            </a:r>
            <a:endParaRPr lang="en-US" sz="3200" b="1" i="1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1447800"/>
            <a:ext cx="86868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000" b="1" cap="all" dirty="0" smtClean="0"/>
              <a:t>Voter Registration Drives, Voter Education:  </a:t>
            </a:r>
            <a:r>
              <a:rPr lang="en-US" sz="2000" dirty="0"/>
              <a:t>Permissible, as long as non-partisan, not favoring any party or candidate.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b="1" cap="all" dirty="0" smtClean="0"/>
              <a:t>Hosting neutral public forums </a:t>
            </a:r>
            <a:r>
              <a:rPr lang="en-US" sz="2000" b="1" dirty="0" smtClean="0"/>
              <a:t>(to which all legally qualified candidates are invited and given equal access)</a:t>
            </a:r>
          </a:p>
          <a:p>
            <a:pPr>
              <a:lnSpc>
                <a:spcPct val="90000"/>
              </a:lnSpc>
              <a:buNone/>
            </a:pPr>
            <a:endParaRPr lang="en-US" sz="20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b="1" cap="all" dirty="0" smtClean="0"/>
              <a:t>Inviting candidates to appear in a non-candidate capacity </a:t>
            </a:r>
            <a:r>
              <a:rPr lang="en-US" sz="2000" b="1" dirty="0" smtClean="0"/>
              <a:t>(caveat: should not reference election or allow campaigning at the event)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b="1" cap="all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b="1" cap="all" dirty="0" smtClean="0"/>
              <a:t>Genuine curricular activities </a:t>
            </a:r>
            <a:r>
              <a:rPr lang="en-US" sz="2000" b="1" dirty="0" smtClean="0"/>
              <a:t>aimed at educating students about the political process (caveat: UC activity must be non-partisan)</a:t>
            </a:r>
          </a:p>
          <a:p>
            <a:pPr>
              <a:lnSpc>
                <a:spcPct val="90000"/>
              </a:lnSpc>
            </a:pPr>
            <a:endParaRPr lang="en-US" sz="800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000" b="1" cap="all" dirty="0" smtClean="0"/>
              <a:t>UC employees engaging in federal campaign-related activities in </a:t>
            </a:r>
            <a:r>
              <a:rPr lang="en-US" sz="2000" b="1" cap="all" dirty="0"/>
              <a:t>their personal/private </a:t>
            </a:r>
            <a:r>
              <a:rPr lang="en-US" sz="2000" b="1" cap="all" dirty="0" smtClean="0"/>
              <a:t>capacity </a:t>
            </a:r>
            <a:r>
              <a:rPr lang="en-US" sz="2000" b="1" dirty="0"/>
              <a:t>(</a:t>
            </a:r>
            <a:r>
              <a:rPr lang="en-US" sz="2000" b="1" dirty="0" smtClean="0"/>
              <a:t>caveat: </a:t>
            </a:r>
            <a:r>
              <a:rPr lang="en-US" sz="2000" b="1" dirty="0"/>
              <a:t>without non-incidental use of UC resources; disclaimer advisable if reasonable potential for confusion)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119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915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</a:pPr>
            <a:r>
              <a:rPr lang="en-US" sz="3600" b="1" dirty="0" smtClean="0">
                <a:solidFill>
                  <a:srgbClr val="FFFF00"/>
                </a:solidFill>
              </a:rPr>
              <a:t>Examples of Impermissible activities</a:t>
            </a:r>
            <a:endParaRPr lang="en-US" sz="1800" b="1" dirty="0">
              <a:solidFill>
                <a:srgbClr val="FFFF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609600"/>
            <a:ext cx="8458200" cy="5181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  <a:buNone/>
            </a:pPr>
            <a:endParaRPr lang="en-US" sz="800" b="1" dirty="0" smtClean="0"/>
          </a:p>
          <a:p>
            <a:pPr lvl="1"/>
            <a:r>
              <a:rPr lang="en-US" sz="2000" b="1" dirty="0" smtClean="0"/>
              <a:t>ENDORSING OR CONTRIBUTING TO CANDIDATES.  </a:t>
            </a:r>
            <a:r>
              <a:rPr lang="en-US" sz="2000" dirty="0" smtClean="0"/>
              <a:t>UC may not endorse or contribute to candidates for elective office.  Institutional officials should use care to avoid confusion between private and public roles. </a:t>
            </a:r>
          </a:p>
          <a:p>
            <a:pPr lvl="1"/>
            <a:endParaRPr lang="en-US" sz="800" dirty="0" smtClean="0"/>
          </a:p>
          <a:p>
            <a:pPr lvl="1"/>
            <a:r>
              <a:rPr lang="en-US" sz="2000" b="1" dirty="0" smtClean="0"/>
              <a:t>SPENDING UC RESOURCES ON ADVOCACY FOR/AGAINST BALLOT INITATIVES </a:t>
            </a:r>
            <a:r>
              <a:rPr lang="en-US" sz="2000" dirty="0" smtClean="0"/>
              <a:t>that have qualified for the ballot. 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lvl="1"/>
            <a:r>
              <a:rPr lang="en-US" sz="2000" b="1" cap="all" dirty="0" smtClean="0"/>
              <a:t>Disseminating </a:t>
            </a:r>
            <a:r>
              <a:rPr lang="en-US" sz="2000" b="1" cap="all" dirty="0"/>
              <a:t>ballot initiative or candidate advocacy materials </a:t>
            </a:r>
            <a:r>
              <a:rPr lang="en-US" sz="2000" b="1" dirty="0"/>
              <a:t>(even if prepared by others); </a:t>
            </a:r>
          </a:p>
          <a:p>
            <a:pPr lvl="1">
              <a:buNone/>
            </a:pPr>
            <a:endParaRPr lang="en-US" sz="800" dirty="0" smtClean="0"/>
          </a:p>
          <a:p>
            <a:pPr lvl="1"/>
            <a:r>
              <a:rPr lang="en-US" sz="2000" b="1" dirty="0" smtClean="0"/>
              <a:t>PROVIDING CANDIDATES A FORUM TO PROMOTE THEIR CAMPAIGN</a:t>
            </a:r>
            <a:r>
              <a:rPr lang="en-US" sz="2000" dirty="0" smtClean="0"/>
              <a:t>, particularly if all candidates are not given the same forum/access on the same terms. </a:t>
            </a:r>
          </a:p>
          <a:p>
            <a:pPr lvl="1">
              <a:buNone/>
            </a:pPr>
            <a:endParaRPr lang="en-US" sz="800" dirty="0" smtClean="0"/>
          </a:p>
          <a:p>
            <a:pPr lvl="1"/>
            <a:r>
              <a:rPr lang="en-US" sz="2000" b="1" dirty="0" smtClean="0"/>
              <a:t>PUBLISHING RATINGS OF CANDIDATES</a:t>
            </a:r>
            <a:r>
              <a:rPr lang="en-US" sz="2000" dirty="0" smtClean="0"/>
              <a:t>, particularly if the ratings could be perceived as reflecting the views of the institution, and/or if institutional resources are used.  </a:t>
            </a:r>
            <a:r>
              <a:rPr lang="en-US" sz="2000" b="1" dirty="0" smtClean="0"/>
              <a:t> </a:t>
            </a:r>
            <a:endParaRPr lang="en-US" sz="2000" dirty="0" smtClean="0"/>
          </a:p>
          <a:p>
            <a:pPr lvl="1"/>
            <a:endParaRPr lang="en-US" sz="2000" b="1" dirty="0" smtClean="0"/>
          </a:p>
          <a:p>
            <a:pPr lvl="1"/>
            <a:endParaRPr lang="en-US" sz="2000" dirty="0" smtClean="0"/>
          </a:p>
          <a:p>
            <a:pPr lvl="1"/>
            <a:endParaRPr lang="en-US" sz="2000" b="1" dirty="0" smtClean="0"/>
          </a:p>
          <a:p>
            <a:pPr lvl="1">
              <a:lnSpc>
                <a:spcPct val="90000"/>
              </a:lnSpc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 smtClean="0"/>
              <a:t>What May Cross the Line into Impermissible Campaigning?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1143000"/>
            <a:ext cx="86106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Special UC mailing (or web posting) close to election: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“Proposition XYZ will promote student health and help stamp out obesity.  Your support in November is crucial.”  </a:t>
            </a:r>
          </a:p>
          <a:p>
            <a:pPr lvl="1">
              <a:lnSpc>
                <a:spcPct val="90000"/>
              </a:lnSpc>
              <a:buNone/>
            </a:pPr>
            <a:endParaRPr lang="en-US" sz="14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UC Social Media (</a:t>
            </a:r>
            <a:r>
              <a:rPr lang="en-US" sz="2400" dirty="0" err="1" smtClean="0"/>
              <a:t>e.g.,Facebook</a:t>
            </a:r>
            <a:r>
              <a:rPr lang="en-US" sz="2400" dirty="0" smtClean="0"/>
              <a:t>) campaign: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“A vote for Prop ABC is a vote against Big Tobacco.”  (Slogan….)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en-US" sz="14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UC web pages linking to one side of a campaign: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“Remember to vote on Prop XYZ,” and including link only to the Yes on Prop XYZ Campaign.</a:t>
            </a:r>
          </a:p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FontTx/>
              <a:buChar char="-"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endParaRPr lang="en-US" sz="2400" i="1" dirty="0" smtClean="0"/>
          </a:p>
          <a:p>
            <a:pPr lvl="1">
              <a:lnSpc>
                <a:spcPct val="90000"/>
              </a:lnSpc>
              <a:buNone/>
            </a:pPr>
            <a:endParaRPr lang="en-US" i="1" dirty="0" smtClean="0"/>
          </a:p>
          <a:p>
            <a:pPr>
              <a:lnSpc>
                <a:spcPct val="90000"/>
              </a:lnSpc>
              <a:buNone/>
            </a:pP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91575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UC Policy/Guidance:</a:t>
            </a:r>
            <a:r>
              <a:rPr lang="en-US" sz="3000" b="1" dirty="0" smtClean="0">
                <a:solidFill>
                  <a:srgbClr val="FFFF00"/>
                </a:solidFill>
              </a:rPr>
              <a:t/>
            </a:r>
            <a:br>
              <a:rPr lang="en-US" sz="3000" b="1" dirty="0" smtClean="0">
                <a:solidFill>
                  <a:srgbClr val="FFFF00"/>
                </a:solidFill>
              </a:rPr>
            </a:br>
            <a:r>
              <a:rPr lang="en-US" sz="3000" b="1" dirty="0" smtClean="0">
                <a:solidFill>
                  <a:srgbClr val="FFFF00"/>
                </a:solidFill>
              </a:rPr>
              <a:t>Ballot Campaigns: UC Legal Guidelines</a:t>
            </a:r>
            <a:r>
              <a:rPr lang="en-US" sz="3000" dirty="0" smtClean="0">
                <a:solidFill>
                  <a:srgbClr val="FFFF00"/>
                </a:solidFill>
              </a:rPr>
              <a:t/>
            </a:r>
            <a:br>
              <a:rPr lang="en-US" sz="3000" dirty="0" smtClean="0">
                <a:solidFill>
                  <a:srgbClr val="FFFF00"/>
                </a:solidFill>
              </a:rPr>
            </a:br>
            <a:r>
              <a:rPr lang="en-US" sz="1600" dirty="0">
                <a:hlinkClick r:id="rId3"/>
              </a:rPr>
              <a:t>http://www.ucop.edu/state-governmental-relations/advocacy/legal-guidelines-ballot-campaigns.html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2000" i="1" dirty="0">
                <a:cs typeface="Times New Roman" pitchFamily="18" charset="0"/>
              </a:rPr>
              <a:t/>
            </a:r>
            <a:br>
              <a:rPr lang="en-US" sz="2000" i="1" dirty="0">
                <a:cs typeface="Times New Roman" pitchFamily="18" charset="0"/>
              </a:rPr>
            </a:br>
            <a:r>
              <a:rPr lang="en-US" sz="2800" i="1" dirty="0" smtClean="0">
                <a:solidFill>
                  <a:srgbClr val="FFFF00"/>
                </a:solidFill>
              </a:rPr>
              <a:t/>
            </a:r>
            <a:br>
              <a:rPr lang="en-US" sz="2800" i="1" dirty="0" smtClean="0">
                <a:solidFill>
                  <a:srgbClr val="FFFF00"/>
                </a:solidFill>
              </a:rPr>
            </a:br>
            <a:endParaRPr lang="en-US" sz="2800" i="1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80999" y="1828800"/>
            <a:ext cx="8562975" cy="121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	</a:t>
            </a:r>
            <a:r>
              <a:rPr lang="en-US" sz="2000" i="1" dirty="0" smtClean="0">
                <a:latin typeface="+mj-lt"/>
                <a:cs typeface="Times New Roman" pitchFamily="18" charset="0"/>
              </a:rPr>
              <a:t>“</a:t>
            </a:r>
            <a:r>
              <a:rPr lang="en-US" sz="2000" b="1" i="1" dirty="0" smtClean="0">
                <a:latin typeface="+mj-lt"/>
                <a:cs typeface="Times New Roman" pitchFamily="18" charset="0"/>
              </a:rPr>
              <a:t>University funds (including University paid time and equipment) may not lawfully be used for campaign purposes in connection with ballot propositions</a:t>
            </a:r>
            <a:r>
              <a:rPr lang="en-US" sz="2000" i="1" dirty="0" smtClean="0">
                <a:latin typeface="+mj-lt"/>
                <a:cs typeface="Times New Roman" pitchFamily="18" charset="0"/>
              </a:rPr>
              <a:t>.  University funds may be used for legitimate informational activitie</a:t>
            </a:r>
            <a:r>
              <a:rPr lang="en-US" sz="2000" i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s</a:t>
            </a:r>
            <a:r>
              <a:rPr lang="en-US" sz="2000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.</a:t>
            </a:r>
            <a:r>
              <a:rPr lang="en-US" sz="2000" i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2000" i="1" dirty="0" smtClean="0">
                <a:latin typeface="+mj-lt"/>
                <a:cs typeface="Times New Roman" pitchFamily="18" charset="0"/>
              </a:rPr>
              <a:t>These guidelines are intended to assist in drawing the difficult distinction between legitimate informational activities and unlawful campaign activities.”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 i="1" dirty="0" smtClean="0">
              <a:latin typeface="+mj-lt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Focus on use of University resources</a:t>
            </a:r>
            <a:r>
              <a:rPr lang="en-US" sz="1800" i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+mj-lt"/>
                <a:cs typeface="Times New Roman" pitchFamily="18" charset="0"/>
              </a:rPr>
              <a:t>	(</a:t>
            </a:r>
            <a:r>
              <a:rPr lang="en-US" sz="1800" i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Funds, paid time, equipment, materials, facilities)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1800" i="1" dirty="0">
              <a:latin typeface="+mj-lt"/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800" b="1" u="sng" dirty="0">
                <a:solidFill>
                  <a:srgbClr val="FFFF00"/>
                </a:solidFill>
              </a:rPr>
              <a:t>Distinguish between “legitimate informational activities</a:t>
            </a:r>
            <a:r>
              <a:rPr lang="en-US" sz="1800" u="sng" dirty="0">
                <a:solidFill>
                  <a:srgbClr val="FFFF00"/>
                </a:solidFill>
              </a:rPr>
              <a:t>” and “</a:t>
            </a:r>
            <a:r>
              <a:rPr lang="en-US" sz="1800" b="1" u="sng" dirty="0">
                <a:solidFill>
                  <a:srgbClr val="FFFF00"/>
                </a:solidFill>
              </a:rPr>
              <a:t>unlawful campaign activities</a:t>
            </a:r>
            <a:r>
              <a:rPr lang="en-US" sz="1800" dirty="0" smtClean="0"/>
              <a:t>”</a:t>
            </a:r>
          </a:p>
          <a:p>
            <a:pPr lvl="1">
              <a:lnSpc>
                <a:spcPct val="90000"/>
              </a:lnSpc>
              <a:buNone/>
            </a:pPr>
            <a:endParaRPr lang="en-US" sz="18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800" b="1" u="sng" dirty="0" smtClean="0">
                <a:solidFill>
                  <a:srgbClr val="FFFF00"/>
                </a:solidFill>
              </a:rPr>
              <a:t>Apply to University activities, not to private </a:t>
            </a:r>
            <a:r>
              <a:rPr lang="en-US" sz="1800" b="1" u="sng" dirty="0">
                <a:solidFill>
                  <a:srgbClr val="FFFF00"/>
                </a:solidFill>
              </a:rPr>
              <a:t>activities</a:t>
            </a:r>
            <a:r>
              <a:rPr lang="en-US" sz="1800" u="sng" dirty="0"/>
              <a:t> </a:t>
            </a:r>
            <a:r>
              <a:rPr lang="en-US" sz="1800" dirty="0">
                <a:solidFill>
                  <a:srgbClr val="FFFF00"/>
                </a:solidFill>
              </a:rPr>
              <a:t>of individual employees (w/o UC resources)  </a:t>
            </a:r>
          </a:p>
          <a:p>
            <a:pPr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390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6868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/>
              <a:t>UC Policy/Guidance: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457200"/>
            <a:ext cx="8686800" cy="6248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lvl="1" indent="-57150">
              <a:buNone/>
            </a:pPr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Restrictions on Use of UC Resources &amp; Facilities for Political Activities </a:t>
            </a:r>
            <a:r>
              <a:rPr lang="en-US" sz="1400" b="1" dirty="0" smtClean="0">
                <a:solidFill>
                  <a:srgbClr val="FF0000"/>
                </a:solidFill>
                <a:hlinkClick r:id="rId3"/>
              </a:rPr>
              <a:t>http://policy.ucop.edu/doc/1200368/FacilPolitActiv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71450" lvl="1" indent="-57150">
              <a:buNone/>
            </a:pPr>
            <a:r>
              <a:rPr lang="en-US" sz="800" b="1" dirty="0" smtClean="0">
                <a:solidFill>
                  <a:srgbClr val="FF0000"/>
                </a:solidFill>
              </a:rPr>
              <a:t> </a:t>
            </a:r>
          </a:p>
          <a:p>
            <a:pPr marL="519113" lvl="2" indent="-4763">
              <a:buNone/>
            </a:pPr>
            <a:r>
              <a:rPr lang="en-US" sz="1800" b="1" dirty="0" smtClean="0"/>
              <a:t>	- UC name, insignia, seal may not be used in connection with political activity except as consistent with University regulations;</a:t>
            </a:r>
          </a:p>
          <a:p>
            <a:pPr marL="519113" lvl="2" indent="-4763">
              <a:buNone/>
            </a:pPr>
            <a:endParaRPr lang="en-US" sz="800" b="1" dirty="0" smtClean="0"/>
          </a:p>
          <a:p>
            <a:pPr marL="519113" lvl="2" indent="-4763">
              <a:buFontTx/>
              <a:buChar char="-"/>
            </a:pPr>
            <a:r>
              <a:rPr lang="en-US" sz="1800" b="1" dirty="0" smtClean="0"/>
              <a:t>In statements re: political issues, University titles shall be used only for identification (disclaimer needed if use of title might reasonably be construed as implying UC support/endorsement);</a:t>
            </a:r>
          </a:p>
          <a:p>
            <a:pPr marL="519113" lvl="2" indent="-4763">
              <a:buFontTx/>
              <a:buChar char="-"/>
            </a:pPr>
            <a:endParaRPr lang="en-US" sz="800" b="1" dirty="0" smtClean="0"/>
          </a:p>
          <a:p>
            <a:pPr marL="519113" lvl="2" indent="-4763">
              <a:buFontTx/>
              <a:buChar char="-"/>
            </a:pPr>
            <a:r>
              <a:rPr lang="en-US" sz="1800" b="1" dirty="0" smtClean="0"/>
              <a:t>No non-incidental use of University resources for political activities;</a:t>
            </a:r>
          </a:p>
          <a:p>
            <a:pPr marL="519113" lvl="2" indent="-4763">
              <a:buFontTx/>
              <a:buChar char="-"/>
            </a:pPr>
            <a:endParaRPr lang="en-US" sz="800" b="1" dirty="0" smtClean="0"/>
          </a:p>
          <a:p>
            <a:pPr marL="519113" lvl="2" indent="-4763">
              <a:buFontTx/>
              <a:buChar char="-"/>
            </a:pPr>
            <a:r>
              <a:rPr lang="en-US" sz="1800" b="1" dirty="0" smtClean="0"/>
              <a:t> “A distinction must…be drawn between political activity on the one hand, and instruction and research on politically related subjects on the other; certainly, scholarly instruction and research on politics is not only appropriate but desirable.  There must be an examination of all the facts and circumstances…”</a:t>
            </a:r>
          </a:p>
          <a:p>
            <a:pPr marL="519113" lvl="2" indent="-4763">
              <a:buFontTx/>
              <a:buChar char="-"/>
            </a:pPr>
            <a:endParaRPr lang="en-US" sz="800" b="1" dirty="0" smtClean="0"/>
          </a:p>
          <a:p>
            <a:pPr marL="519113" lvl="2" indent="-4763">
              <a:buFontTx/>
              <a:buChar char="-"/>
            </a:pPr>
            <a:r>
              <a:rPr lang="en-US" sz="1800" b="1" dirty="0" smtClean="0"/>
              <a:t> No University facility shall be used for political activities other than those open discussion and meeting areas provided for in campus </a:t>
            </a:r>
            <a:r>
              <a:rPr lang="en-US" sz="1800" b="1" dirty="0" err="1" smtClean="0"/>
              <a:t>regs</a:t>
            </a:r>
            <a:endParaRPr lang="en-US" sz="1800" b="1" dirty="0" smtClean="0"/>
          </a:p>
          <a:p>
            <a:pPr marL="519113" lvl="2" indent="-4763">
              <a:buFontTx/>
              <a:buChar char="-"/>
            </a:pPr>
            <a:endParaRPr lang="en-US" sz="800" b="1" dirty="0" smtClean="0"/>
          </a:p>
          <a:p>
            <a:pPr marL="519113" lvl="2" indent="-4763">
              <a:buFontTx/>
              <a:buChar char="-"/>
            </a:pPr>
            <a:endParaRPr lang="en-US" sz="1800" b="1" dirty="0" smtClean="0"/>
          </a:p>
          <a:p>
            <a:pPr marL="519113" lvl="2" indent="-4763">
              <a:buNone/>
            </a:pPr>
            <a:endParaRPr lang="en-US" sz="1400" b="1" dirty="0" smtClean="0"/>
          </a:p>
          <a:p>
            <a:pPr lvl="1"/>
            <a:endParaRPr lang="en-US" sz="800" b="1" dirty="0" smtClean="0"/>
          </a:p>
          <a:p>
            <a:pPr lvl="1">
              <a:lnSpc>
                <a:spcPct val="90000"/>
              </a:lnSpc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76200"/>
            <a:ext cx="86868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/>
              <a:t>UC Policy/Guidance:</a:t>
            </a:r>
            <a:endParaRPr lang="en-US" sz="24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609600"/>
            <a:ext cx="8686800" cy="5486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lvl="1" indent="-57150">
              <a:buNone/>
            </a:pPr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Policy on Use of University Properties </a:t>
            </a:r>
            <a:r>
              <a:rPr lang="en-US" sz="1400" b="1" u="sng" dirty="0" smtClean="0">
                <a:hlinkClick r:id="rId3"/>
              </a:rPr>
              <a:t>http://policy.ucop.edu/doc/2710524/PACAOS-40</a:t>
            </a:r>
            <a:endParaRPr lang="en-US" sz="1400" b="1" u="sng" dirty="0" smtClean="0"/>
          </a:p>
          <a:p>
            <a:pPr marL="171450" lvl="1" indent="-57150">
              <a:buNone/>
            </a:pPr>
            <a:endParaRPr lang="en-US" sz="1400" dirty="0" smtClean="0"/>
          </a:p>
          <a:p>
            <a:pPr marL="514350" lvl="2" indent="0">
              <a:buFontTx/>
              <a:buChar char="-"/>
            </a:pPr>
            <a:r>
              <a:rPr lang="en-US" sz="2000" dirty="0" smtClean="0">
                <a:solidFill>
                  <a:srgbClr val="FFFFFF"/>
                </a:solidFill>
              </a:rPr>
              <a:t>41.00 All individuals or organizations using UC properties and services must avoid any unauthorized implication that they are sponsored, endorsed or favored by  the University;</a:t>
            </a:r>
          </a:p>
          <a:p>
            <a:pPr marL="514350" lvl="2" indent="0">
              <a:buFontTx/>
              <a:buChar char="-"/>
            </a:pPr>
            <a:endParaRPr lang="en-US" sz="900" dirty="0" smtClean="0">
              <a:solidFill>
                <a:srgbClr val="FFFFFF"/>
              </a:solidFill>
            </a:endParaRPr>
          </a:p>
          <a:p>
            <a:pPr marL="514350" lvl="2" indent="0">
              <a:buFontTx/>
              <a:buChar char="-"/>
            </a:pPr>
            <a:r>
              <a:rPr lang="en-US" sz="2000" dirty="0" smtClean="0">
                <a:solidFill>
                  <a:srgbClr val="FFFFFF"/>
                </a:solidFill>
              </a:rPr>
              <a:t>41.10  As a State instrumentality, UC must remain neutral on religious and political matters. </a:t>
            </a:r>
          </a:p>
          <a:p>
            <a:pPr marL="514350" lvl="2" indent="0">
              <a:buFontTx/>
              <a:buChar char="-"/>
            </a:pPr>
            <a:endParaRPr lang="en-US" sz="900" dirty="0" smtClean="0">
              <a:solidFill>
                <a:srgbClr val="FFFFFF"/>
              </a:solidFill>
            </a:endParaRPr>
          </a:p>
          <a:p>
            <a:pPr marL="514350" lvl="2" indent="0">
              <a:buFontTx/>
              <a:buChar char="-"/>
            </a:pPr>
            <a:r>
              <a:rPr lang="en-US" sz="2000" dirty="0" smtClean="0">
                <a:solidFill>
                  <a:srgbClr val="FFFFFF"/>
                </a:solidFill>
              </a:rPr>
              <a:t>41.12  Use of University titles in non-official correspondence, statements, media (need for disclaimer if identification might reasonably be construed as implying UC support, endorsement or opposition to political, commercial or religious activity or issue); </a:t>
            </a:r>
          </a:p>
          <a:p>
            <a:pPr marL="514350" lvl="2" indent="0">
              <a:buFontTx/>
              <a:buChar char="-"/>
            </a:pPr>
            <a:endParaRPr lang="en-US" sz="900" dirty="0" smtClean="0">
              <a:solidFill>
                <a:srgbClr val="FFFFFF"/>
              </a:solidFill>
            </a:endParaRPr>
          </a:p>
          <a:p>
            <a:pPr marL="514350" lvl="2" indent="0">
              <a:buFontTx/>
              <a:buChar char="-"/>
            </a:pPr>
            <a:r>
              <a:rPr lang="en-US" sz="2000" dirty="0" smtClean="0">
                <a:solidFill>
                  <a:srgbClr val="FFFFFF"/>
                </a:solidFill>
              </a:rPr>
              <a:t>41.20  Use  of University Name, Insignia, Seal, or Address (not to be used in connection with political purposes except as consistent with UC policy and applicable law). </a:t>
            </a:r>
          </a:p>
          <a:p>
            <a:pPr marL="514350" lvl="2" indent="0">
              <a:buFontTx/>
              <a:buChar char="-"/>
            </a:pPr>
            <a:endParaRPr lang="en-US" sz="1800" dirty="0" smtClean="0"/>
          </a:p>
          <a:p>
            <a:pPr lvl="1"/>
            <a:endParaRPr lang="en-US" sz="800" b="1" dirty="0" smtClean="0"/>
          </a:p>
          <a:p>
            <a:pPr lvl="1">
              <a:lnSpc>
                <a:spcPct val="90000"/>
              </a:lnSpc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6868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/>
              <a:t>UC Policy/Guidance:</a:t>
            </a:r>
            <a:endParaRPr lang="en-US" sz="24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609600"/>
            <a:ext cx="8686800" cy="62151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lvl="1" indent="-57150">
              <a:buNone/>
            </a:pPr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Policy on Relations of University Staff Members with State and Federal Officials </a:t>
            </a:r>
            <a:r>
              <a:rPr lang="en-US" sz="3000" dirty="0" smtClean="0"/>
              <a:t> </a:t>
            </a:r>
            <a:r>
              <a:rPr lang="en-US" sz="1400" u="sng" dirty="0" smtClean="0">
                <a:hlinkClick r:id="rId3"/>
              </a:rPr>
              <a:t>http://policy.ucop.edu/doc/6000437/ReltnswFedStateOfficials</a:t>
            </a:r>
            <a:endParaRPr lang="en-US" sz="1400" b="1" u="sng" dirty="0" smtClean="0"/>
          </a:p>
          <a:p>
            <a:pPr marL="514350" lvl="2" indent="0">
              <a:buFontTx/>
              <a:buChar char="-"/>
            </a:pPr>
            <a:r>
              <a:rPr lang="en-US" sz="1800" dirty="0" smtClean="0">
                <a:solidFill>
                  <a:srgbClr val="FFFFFF"/>
                </a:solidFill>
              </a:rPr>
              <a:t>Employees may not give appearance of acting on behalf of the University when communicating with State or Federal officials unless authorized to do so;</a:t>
            </a:r>
          </a:p>
          <a:p>
            <a:pPr marL="514350" lvl="2" indent="0">
              <a:buFontTx/>
              <a:buChar char="-"/>
            </a:pPr>
            <a:endParaRPr lang="en-US" sz="800" dirty="0" smtClean="0">
              <a:solidFill>
                <a:srgbClr val="FFFFFF"/>
              </a:solidFill>
            </a:endParaRPr>
          </a:p>
          <a:p>
            <a:pPr marL="514350" lvl="2" indent="0">
              <a:buFontTx/>
              <a:buChar char="-"/>
            </a:pPr>
            <a:r>
              <a:rPr lang="en-US" sz="1800" dirty="0" smtClean="0">
                <a:solidFill>
                  <a:srgbClr val="FFFFFF"/>
                </a:solidFill>
              </a:rPr>
              <a:t>When </a:t>
            </a:r>
            <a:r>
              <a:rPr lang="en-US" sz="1800" dirty="0" smtClean="0"/>
              <a:t>corresponding with State and Federal officials, University letterhead should be used only when the writer is representing the University; letters expressing personal views should be written on personal stationery.</a:t>
            </a:r>
          </a:p>
          <a:p>
            <a:pPr marL="514350" lvl="2" indent="0">
              <a:buFontTx/>
              <a:buChar char="-"/>
            </a:pPr>
            <a:endParaRPr lang="en-US" sz="800" dirty="0" smtClean="0"/>
          </a:p>
          <a:p>
            <a:pPr marL="514350" lvl="2" indent="0">
              <a:buFontTx/>
              <a:buChar char="-"/>
            </a:pPr>
            <a:r>
              <a:rPr lang="en-US" sz="1800" dirty="0" smtClean="0"/>
              <a:t> UC’s Sacramento Office or Washington Office, respectively, should be notified in advance re: visits to </a:t>
            </a:r>
            <a:r>
              <a:rPr lang="en-US" sz="1800" dirty="0" err="1" smtClean="0"/>
              <a:t>Sac’to</a:t>
            </a:r>
            <a:r>
              <a:rPr lang="en-US" sz="1800" dirty="0" smtClean="0"/>
              <a:t> or Washington in connection with UC business.  When appropriate, an informal report of the results of such visits shall be sent to these offices as soon as possible.</a:t>
            </a:r>
          </a:p>
          <a:p>
            <a:pPr marL="514350" lvl="2" indent="0">
              <a:buNone/>
            </a:pPr>
            <a:endParaRPr lang="en-US" sz="800" dirty="0" smtClean="0"/>
          </a:p>
          <a:p>
            <a:pPr marL="514350" lvl="2" indent="0">
              <a:buFontTx/>
              <a:buChar char="-"/>
            </a:pPr>
            <a:r>
              <a:rPr lang="en-US" sz="1800" dirty="0" smtClean="0"/>
              <a:t>When employees give opinions as independent professionals, they must state clearly that they are speaking for themselves and not on behalf of the University of California.</a:t>
            </a:r>
          </a:p>
          <a:p>
            <a:pPr marL="225425" lvl="2" indent="-106363">
              <a:buNone/>
            </a:pPr>
            <a:r>
              <a:rPr lang="en-US" sz="2000" b="1" dirty="0" smtClean="0">
                <a:solidFill>
                  <a:srgbClr val="FFFF00"/>
                </a:solidFill>
              </a:rPr>
              <a:t>Check Campus Time, Place, Manner regulations</a:t>
            </a:r>
          </a:p>
          <a:p>
            <a:pPr marL="514350" lvl="2" indent="0">
              <a:buNone/>
            </a:pPr>
            <a:endParaRPr lang="en-US" sz="1800" dirty="0" smtClean="0"/>
          </a:p>
          <a:p>
            <a:pPr marL="514350" lvl="2" indent="0">
              <a:buFontTx/>
              <a:buChar char="-"/>
            </a:pPr>
            <a:endParaRPr lang="en-US" sz="1800" dirty="0" smtClean="0">
              <a:solidFill>
                <a:srgbClr val="FFFFFF"/>
              </a:solidFill>
            </a:endParaRPr>
          </a:p>
          <a:p>
            <a:pPr marL="514350" lvl="2" indent="0">
              <a:buFontTx/>
              <a:buChar char="-"/>
            </a:pPr>
            <a:endParaRPr lang="en-US" sz="800" dirty="0" smtClean="0">
              <a:solidFill>
                <a:srgbClr val="FFFFFF"/>
              </a:solidFill>
            </a:endParaRPr>
          </a:p>
          <a:p>
            <a:pPr marL="514350" lvl="2" indent="0">
              <a:buFontTx/>
              <a:buChar char="-"/>
            </a:pPr>
            <a:endParaRPr lang="en-US" sz="1800" dirty="0" smtClean="0"/>
          </a:p>
          <a:p>
            <a:pPr lvl="1"/>
            <a:endParaRPr lang="en-US" sz="800" b="1" dirty="0" smtClean="0"/>
          </a:p>
          <a:p>
            <a:pPr lvl="1">
              <a:lnSpc>
                <a:spcPct val="90000"/>
              </a:lnSpc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410575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/>
              <a:t>Another Election Year….</a:t>
            </a:r>
            <a:br>
              <a:rPr lang="en-US" sz="3600" b="1" dirty="0" smtClean="0"/>
            </a:br>
            <a:r>
              <a:rPr lang="en-US" sz="3600" b="1" dirty="0" smtClean="0"/>
              <a:t>What Do We Need to Know? 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2400" y="838200"/>
            <a:ext cx="8791575" cy="556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 </a:t>
            </a: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57250" lvl="1" indent="-457200">
              <a:lnSpc>
                <a:spcPct val="80000"/>
              </a:lnSpc>
            </a:pPr>
            <a:r>
              <a:rPr lang="en-US" b="1" dirty="0" smtClean="0"/>
              <a:t>Legal Restrictions on Political Campaigning</a:t>
            </a:r>
          </a:p>
          <a:p>
            <a:pPr lvl="3" indent="-342900">
              <a:lnSpc>
                <a:spcPct val="80000"/>
              </a:lnSpc>
              <a:buFontTx/>
              <a:buChar char="-"/>
            </a:pPr>
            <a:r>
              <a:rPr lang="en-US" dirty="0" smtClean="0"/>
              <a:t>Candidates and Ballot Initiatives</a:t>
            </a:r>
          </a:p>
          <a:p>
            <a:pPr lvl="3" indent="-342900">
              <a:lnSpc>
                <a:spcPct val="80000"/>
              </a:lnSpc>
              <a:buFontTx/>
              <a:buChar char="-"/>
            </a:pPr>
            <a:r>
              <a:rPr lang="en-US" dirty="0" smtClean="0"/>
              <a:t>Private Activity versus UC Activity</a:t>
            </a:r>
          </a:p>
          <a:p>
            <a:pPr lvl="3" indent="-342900">
              <a:lnSpc>
                <a:spcPct val="80000"/>
              </a:lnSpc>
              <a:buFontTx/>
              <a:buChar char="-"/>
            </a:pPr>
            <a:r>
              <a:rPr lang="en-US" dirty="0" smtClean="0"/>
              <a:t>Use of University/State Resources</a:t>
            </a:r>
          </a:p>
          <a:p>
            <a:pPr lvl="3" indent="-342900">
              <a:lnSpc>
                <a:spcPct val="80000"/>
              </a:lnSpc>
              <a:buFontTx/>
              <a:buChar char="-"/>
            </a:pPr>
            <a:endParaRPr lang="en-US" dirty="0" smtClean="0"/>
          </a:p>
          <a:p>
            <a:pPr marL="857250" lvl="1" indent="-457200">
              <a:lnSpc>
                <a:spcPct val="80000"/>
              </a:lnSpc>
            </a:pPr>
            <a:r>
              <a:rPr lang="en-US" b="1" dirty="0" smtClean="0"/>
              <a:t>Permissible Activities</a:t>
            </a:r>
          </a:p>
          <a:p>
            <a:pPr marL="400050" lvl="1" indent="0">
              <a:lnSpc>
                <a:spcPct val="80000"/>
              </a:lnSpc>
              <a:buNone/>
            </a:pPr>
            <a:endParaRPr lang="en-US" b="1" dirty="0"/>
          </a:p>
          <a:p>
            <a:pPr marL="857250" lvl="1" indent="-457200">
              <a:lnSpc>
                <a:spcPct val="80000"/>
              </a:lnSpc>
            </a:pPr>
            <a:r>
              <a:rPr lang="en-US" b="1" dirty="0" smtClean="0"/>
              <a:t>UC Policy/Guidance:</a:t>
            </a:r>
          </a:p>
          <a:p>
            <a:pPr lvl="2" indent="-342900">
              <a:lnSpc>
                <a:spcPct val="80000"/>
              </a:lnSpc>
            </a:pPr>
            <a:r>
              <a:rPr lang="en-US" dirty="0" smtClean="0"/>
              <a:t>Use </a:t>
            </a:r>
            <a:r>
              <a:rPr lang="en-US" dirty="0"/>
              <a:t>of UC Resources &amp; Facilities </a:t>
            </a:r>
            <a:endParaRPr lang="en-US" dirty="0" smtClean="0"/>
          </a:p>
          <a:p>
            <a:pPr lvl="2" indent="-342900">
              <a:lnSpc>
                <a:spcPct val="80000"/>
              </a:lnSpc>
            </a:pPr>
            <a:r>
              <a:rPr lang="en-US" dirty="0" smtClean="0"/>
              <a:t>Use of UC name, seal, title</a:t>
            </a:r>
          </a:p>
          <a:p>
            <a:pPr lvl="2" indent="-342900">
              <a:lnSpc>
                <a:spcPct val="80000"/>
              </a:lnSpc>
            </a:pPr>
            <a:r>
              <a:rPr lang="en-US" dirty="0" smtClean="0"/>
              <a:t>Relations of UC staff with State and </a:t>
            </a:r>
            <a:r>
              <a:rPr lang="en-US" dirty="0" err="1" smtClean="0"/>
              <a:t>Fed’l</a:t>
            </a:r>
            <a:r>
              <a:rPr lang="en-US" dirty="0" smtClean="0"/>
              <a:t> Officials</a:t>
            </a:r>
            <a:endParaRPr 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</a:p>
          <a:p>
            <a:pPr marL="400050" lvl="1" indent="0">
              <a:lnSpc>
                <a:spcPct val="80000"/>
              </a:lnSpc>
            </a:pPr>
            <a:endParaRPr lang="en-US" sz="2400" dirty="0" smtClean="0"/>
          </a:p>
          <a:p>
            <a:pPr marL="800100" lvl="2" indent="0">
              <a:lnSpc>
                <a:spcPct val="8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FontTx/>
              <a:buChar char="-"/>
            </a:pP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47745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"/>
            <a:ext cx="8410575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/>
              <a:t>Key Takeaways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2400" y="762000"/>
            <a:ext cx="8791575" cy="5638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b="1" dirty="0" smtClean="0"/>
              <a:t>DON’T: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/>
              <a:t>In official UC role, advocate for/against ballot initiatives that have qualified for the ballot, or for/against political candidates;</a:t>
            </a:r>
          </a:p>
          <a:p>
            <a:pPr marL="0" indent="0">
              <a:lnSpc>
                <a:spcPct val="80000"/>
              </a:lnSpc>
              <a:buNone/>
            </a:pPr>
            <a:endParaRPr lang="en-US" sz="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/>
              <a:t>Use UC resources (or permit them to be used) for political advocacy or for improper personal purposes;</a:t>
            </a:r>
          </a:p>
          <a:p>
            <a:pPr marL="0" indent="0">
              <a:lnSpc>
                <a:spcPct val="80000"/>
              </a:lnSpc>
              <a:buNone/>
            </a:pPr>
            <a:endParaRPr lang="en-US" sz="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/>
              <a:t>Use UC letterhead, email, or UC title in a way that implies official UC endorsement (without authorization);</a:t>
            </a:r>
          </a:p>
          <a:p>
            <a:pPr marL="0" indent="0">
              <a:lnSpc>
                <a:spcPct val="80000"/>
              </a:lnSpc>
              <a:buNone/>
            </a:pPr>
            <a:endParaRPr lang="en-US" sz="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400" b="1" dirty="0" smtClean="0"/>
              <a:t>DO: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/>
              <a:t>Contact campus/UC Government Relations office prior to visits with/communication with government officials (or regarding communications on ballot initiatives);</a:t>
            </a:r>
          </a:p>
          <a:p>
            <a:pPr marL="0" indent="0">
              <a:lnSpc>
                <a:spcPct val="80000"/>
              </a:lnSpc>
              <a:buNone/>
            </a:pPr>
            <a:endParaRPr lang="en-US" sz="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/>
              <a:t>Consult with Campus Counsel/OGC if you have questions about whether an activity or proposed communication might cross the line into impermissible campaigning.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400" b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FontTx/>
              <a:buChar char="-"/>
            </a:pP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50253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dirty="0" smtClean="0"/>
              <a:t>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10200"/>
          </a:xfrm>
        </p:spPr>
        <p:txBody>
          <a:bodyPr/>
          <a:lstStyle/>
          <a:p>
            <a:r>
              <a:rPr lang="en-US" sz="1800" b="1" dirty="0" smtClean="0"/>
              <a:t>ACE </a:t>
            </a:r>
            <a:r>
              <a:rPr lang="en-US" sz="1800" b="1" dirty="0"/>
              <a:t>Guidelines: Political Campaign-Related Activities of and at Colleges and Universities (September, </a:t>
            </a:r>
            <a:r>
              <a:rPr lang="en-US" sz="1800" b="1" dirty="0" smtClean="0"/>
              <a:t>2014) </a:t>
            </a:r>
          </a:p>
          <a:p>
            <a:pPr marL="400050" lvl="1" indent="0">
              <a:buNone/>
            </a:pP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www.acenet.edu/news-room/Documents/Memo-Political-Campaigns.pdf</a:t>
            </a:r>
            <a:endParaRPr lang="en-US" sz="1200" dirty="0" smtClean="0"/>
          </a:p>
          <a:p>
            <a:r>
              <a:rPr lang="en-US" sz="1800" b="1" dirty="0" smtClean="0"/>
              <a:t>IRS </a:t>
            </a:r>
            <a:r>
              <a:rPr lang="en-US" sz="1800" b="1" dirty="0"/>
              <a:t>Fact Sheet 2006-17: Election Year Activities and the Prohibition on Campaign Intervention for 501(c)(3) organizations </a:t>
            </a:r>
            <a:r>
              <a:rPr lang="en-US" sz="1600" dirty="0">
                <a:hlinkClick r:id="rId3"/>
              </a:rPr>
              <a:t>https://www.irs.gov/uac/Election-Year-Activities-and-the-Prohibition-on-Political-Campaign-Intervention-for-Section-501(c)(3)-Organizations </a:t>
            </a:r>
            <a:r>
              <a:rPr lang="en-US" sz="1600" dirty="0" smtClean="0">
                <a:hlinkClick r:id="rId3"/>
              </a:rPr>
              <a:t> </a:t>
            </a:r>
            <a:endParaRPr lang="en-US" sz="1600" dirty="0" smtClean="0"/>
          </a:p>
          <a:p>
            <a:r>
              <a:rPr lang="en-US" sz="1800" b="1" dirty="0" smtClean="0"/>
              <a:t>IRS Rev. Ruling 2007-41 </a:t>
            </a:r>
            <a:r>
              <a:rPr lang="en-US" sz="1800" dirty="0" smtClean="0"/>
              <a:t>(Includes higher </a:t>
            </a:r>
            <a:r>
              <a:rPr lang="en-US" sz="1800" dirty="0" err="1" smtClean="0"/>
              <a:t>ed</a:t>
            </a:r>
            <a:r>
              <a:rPr lang="en-US" sz="1800" dirty="0" smtClean="0"/>
              <a:t> examples of whether organization’s activities violate 501(c)(3) rules re: political campaign activities</a:t>
            </a:r>
            <a:r>
              <a:rPr lang="en-US" sz="1800" dirty="0"/>
              <a:t>):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www.irs.gov/irb/2007-25_IRB/ar09.html</a:t>
            </a:r>
            <a:r>
              <a:rPr lang="en-US" sz="1600" dirty="0" smtClean="0"/>
              <a:t> </a:t>
            </a:r>
          </a:p>
          <a:p>
            <a:r>
              <a:rPr lang="en-US" sz="1800" b="1" dirty="0" smtClean="0"/>
              <a:t>IRS </a:t>
            </a:r>
            <a:r>
              <a:rPr lang="en-US" sz="1800" b="1" dirty="0"/>
              <a:t>FAQs about the Ban on Political Campaigning by 501(c)(3) org’s: </a:t>
            </a:r>
            <a:endParaRPr lang="en-US" sz="1800" dirty="0"/>
          </a:p>
          <a:p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www.irs.gov/pub/irs-tege/501c3_polcampfaqs.pdf</a:t>
            </a:r>
            <a:endParaRPr lang="en-US" sz="1600" dirty="0" smtClean="0"/>
          </a:p>
          <a:p>
            <a:r>
              <a:rPr lang="en-US" sz="1800" b="1" dirty="0" smtClean="0"/>
              <a:t>UC Guidelines re: Participation in Ballot Initiative Campaigns: </a:t>
            </a:r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www.ucop.edu/state-governmental-relations/advocacy/legal-guidelines-ballot-campaigns.html</a:t>
            </a:r>
            <a:r>
              <a:rPr lang="en-US" sz="1600" dirty="0" smtClean="0"/>
              <a:t> </a:t>
            </a:r>
          </a:p>
          <a:p>
            <a:r>
              <a:rPr lang="en-US" sz="1800" b="1" dirty="0" smtClean="0"/>
              <a:t>Political Reform Act. </a:t>
            </a:r>
            <a:r>
              <a:rPr lang="en-US" sz="1800" dirty="0" smtClean="0"/>
              <a:t>Ca. </a:t>
            </a:r>
            <a:r>
              <a:rPr lang="en-US" sz="1800" dirty="0" err="1" smtClean="0"/>
              <a:t>Gov</a:t>
            </a:r>
            <a:r>
              <a:rPr lang="en-US" sz="1800" dirty="0" smtClean="0"/>
              <a:t> Code 81000 et seq. </a:t>
            </a:r>
          </a:p>
          <a:p>
            <a:r>
              <a:rPr lang="en-US" sz="1800" b="1" dirty="0" smtClean="0"/>
              <a:t>CA </a:t>
            </a:r>
            <a:r>
              <a:rPr lang="en-US" sz="1800" b="1" dirty="0"/>
              <a:t>Supreme Court cases: </a:t>
            </a:r>
            <a:endParaRPr lang="en-US" sz="1800" b="1" dirty="0" smtClean="0"/>
          </a:p>
          <a:p>
            <a:pPr lvl="1"/>
            <a:r>
              <a:rPr lang="en-US" sz="1400" b="1" dirty="0" err="1" smtClean="0"/>
              <a:t>Stanson</a:t>
            </a:r>
            <a:r>
              <a:rPr lang="en-US" sz="1400" b="1" dirty="0" smtClean="0"/>
              <a:t> </a:t>
            </a:r>
            <a:r>
              <a:rPr lang="en-US" sz="1400" b="1" dirty="0"/>
              <a:t>v. Mott (</a:t>
            </a:r>
            <a:r>
              <a:rPr lang="en-US" sz="1400" dirty="0"/>
              <a:t>(1976) 17 Cal.3d </a:t>
            </a:r>
            <a:r>
              <a:rPr lang="en-US" sz="1400" dirty="0" smtClean="0"/>
              <a:t>206</a:t>
            </a:r>
            <a:r>
              <a:rPr lang="en-US" sz="1400" b="1" dirty="0" smtClean="0"/>
              <a:t>; </a:t>
            </a:r>
            <a:endParaRPr lang="en-US" sz="1400" dirty="0"/>
          </a:p>
          <a:p>
            <a:pPr lvl="1"/>
            <a:r>
              <a:rPr lang="en-US" sz="1400" b="1" dirty="0" smtClean="0"/>
              <a:t>Vargas </a:t>
            </a:r>
            <a:r>
              <a:rPr lang="en-US" sz="1400" b="1" dirty="0"/>
              <a:t>v. Salinas </a:t>
            </a:r>
            <a:r>
              <a:rPr lang="en-US" sz="1400" dirty="0"/>
              <a:t>(2009) 46 </a:t>
            </a:r>
            <a:r>
              <a:rPr lang="en-US" sz="1400" dirty="0" smtClean="0"/>
              <a:t>Cal.4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1 </a:t>
            </a:r>
            <a:endParaRPr lang="en-US" sz="14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85800"/>
            <a:ext cx="6629400" cy="762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kern="1200" dirty="0" smtClean="0"/>
              <a:t>QUESTIONS</a:t>
            </a:r>
          </a:p>
        </p:txBody>
      </p:sp>
      <p:pic>
        <p:nvPicPr>
          <p:cNvPr id="12292" name="Picture 4" descr="C:\Documents and Settings\eauriti\Local Settings\Temporary Internet Files\Content.IE5\GFMT7L5L\MC90039175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905000"/>
            <a:ext cx="1817688" cy="1812925"/>
          </a:xfrm>
          <a:prstGeom prst="rect">
            <a:avLst/>
          </a:prstGeom>
          <a:noFill/>
        </p:spPr>
      </p:pic>
      <p:pic>
        <p:nvPicPr>
          <p:cNvPr id="12293" name="Picture 5" descr="C:\Documents and Settings\eauriti\Local Settings\Temporary Internet Files\Content.IE5\WGS0PGH6\MP90028943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600200"/>
            <a:ext cx="2407920" cy="36576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410575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 smtClean="0"/>
              <a:t>Overview: Campaign Advocacy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2400" y="990600"/>
            <a:ext cx="8791575" cy="556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b="1" dirty="0" smtClean="0"/>
              <a:t>Restrictions on UC involvement in campaign activities are based on UC status as 501(c)(3) </a:t>
            </a:r>
            <a:r>
              <a:rPr lang="en-US" sz="2400" b="1" u="sng" dirty="0" smtClean="0"/>
              <a:t>and</a:t>
            </a:r>
            <a:r>
              <a:rPr lang="en-US" sz="2400" b="1" dirty="0" smtClean="0"/>
              <a:t> as state agency</a:t>
            </a:r>
          </a:p>
          <a:p>
            <a:pPr>
              <a:lnSpc>
                <a:spcPct val="80000"/>
              </a:lnSpc>
              <a:buNone/>
            </a:pPr>
            <a:endParaRPr lang="en-US" sz="1200" dirty="0" smtClean="0"/>
          </a:p>
          <a:p>
            <a:pPr>
              <a:lnSpc>
                <a:spcPct val="80000"/>
              </a:lnSpc>
            </a:pPr>
            <a:r>
              <a:rPr lang="en-US" sz="2400" b="1" u="sng" dirty="0" smtClean="0">
                <a:solidFill>
                  <a:srgbClr val="FFFF00"/>
                </a:solidFill>
              </a:rPr>
              <a:t>As a 501(c)(3) charity: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(I.R.S. rules; tax-exempt status)</a:t>
            </a:r>
          </a:p>
          <a:p>
            <a:pPr>
              <a:lnSpc>
                <a:spcPct val="80000"/>
              </a:lnSpc>
              <a:buNone/>
            </a:pPr>
            <a:endParaRPr lang="en-US" sz="800" b="1" dirty="0" smtClean="0"/>
          </a:p>
          <a:p>
            <a:pPr lvl="1">
              <a:lnSpc>
                <a:spcPct val="80000"/>
              </a:lnSpc>
            </a:pPr>
            <a:r>
              <a:rPr lang="en-US" sz="2000" b="1" dirty="0" smtClean="0">
                <a:solidFill>
                  <a:srgbClr val="FFFF00"/>
                </a:solidFill>
              </a:rPr>
              <a:t>UC </a:t>
            </a:r>
            <a:r>
              <a:rPr lang="en-US" sz="2000" b="1" u="sng" dirty="0" smtClean="0">
                <a:solidFill>
                  <a:srgbClr val="FFFF00"/>
                </a:solidFill>
              </a:rPr>
              <a:t>may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u="sng" dirty="0" smtClean="0">
                <a:solidFill>
                  <a:srgbClr val="FFFF00"/>
                </a:solidFill>
              </a:rPr>
              <a:t>not</a:t>
            </a:r>
            <a:r>
              <a:rPr lang="en-US" sz="2000" b="1" dirty="0" smtClean="0">
                <a:solidFill>
                  <a:srgbClr val="FFFF00"/>
                </a:solidFill>
              </a:rPr>
              <a:t> endorse/oppose (or contribute to) candidates</a:t>
            </a:r>
          </a:p>
          <a:p>
            <a:pPr lvl="1">
              <a:lnSpc>
                <a:spcPct val="80000"/>
              </a:lnSpc>
            </a:pPr>
            <a:endParaRPr lang="en-US" sz="800" b="1" dirty="0" smtClean="0">
              <a:solidFill>
                <a:srgbClr val="FFFF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UC </a:t>
            </a:r>
            <a:r>
              <a:rPr lang="en-US" sz="2000" u="sng" dirty="0" smtClean="0"/>
              <a:t>may</a:t>
            </a:r>
            <a:r>
              <a:rPr lang="en-US" sz="2000" dirty="0" smtClean="0"/>
              <a:t> engage in direct and grassroots legislative lobbying, as long as it remains an “insubstantial” (~5%) part of UC’s activities</a:t>
            </a:r>
          </a:p>
          <a:p>
            <a:pPr lvl="2">
              <a:lnSpc>
                <a:spcPct val="80000"/>
              </a:lnSpc>
              <a:buNone/>
            </a:pPr>
            <a:endParaRPr lang="en-US" sz="8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Non-partisan activities (hosting debates; voter registration drives) are OK, if consistent with tax-exempt purpose</a:t>
            </a:r>
          </a:p>
          <a:p>
            <a:pPr lvl="1">
              <a:lnSpc>
                <a:spcPct val="80000"/>
              </a:lnSpc>
              <a:buNone/>
            </a:pPr>
            <a:endParaRPr lang="en-US" sz="1200" dirty="0" smtClean="0"/>
          </a:p>
          <a:p>
            <a:pPr>
              <a:lnSpc>
                <a:spcPct val="80000"/>
              </a:lnSpc>
            </a:pPr>
            <a:r>
              <a:rPr lang="en-US" sz="2400" b="1" u="sng" dirty="0" smtClean="0">
                <a:solidFill>
                  <a:srgbClr val="FFFF00"/>
                </a:solidFill>
              </a:rPr>
              <a:t>As a state agency</a:t>
            </a:r>
            <a:r>
              <a:rPr lang="en-US" sz="2400" dirty="0" smtClean="0"/>
              <a:t>: </a:t>
            </a:r>
            <a:r>
              <a:rPr lang="en-US" sz="2000" dirty="0" smtClean="0"/>
              <a:t>(CA regulations &amp; case law: </a:t>
            </a: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i="1" dirty="0" smtClean="0"/>
              <a:t>	</a:t>
            </a:r>
            <a:r>
              <a:rPr lang="en-US" sz="2000" i="1" dirty="0" err="1" smtClean="0"/>
              <a:t>Stanson</a:t>
            </a:r>
            <a:r>
              <a:rPr lang="en-US" sz="2000" i="1" dirty="0" smtClean="0"/>
              <a:t> v. Mott (1976); Vargas v. City of Salinas (2009</a:t>
            </a:r>
            <a:r>
              <a:rPr lang="en-US" sz="2000" dirty="0" smtClean="0"/>
              <a:t>))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800" dirty="0" smtClean="0"/>
          </a:p>
          <a:p>
            <a:pPr lvl="1">
              <a:lnSpc>
                <a:spcPct val="80000"/>
              </a:lnSpc>
            </a:pPr>
            <a:r>
              <a:rPr lang="en-US" sz="2000" b="1" dirty="0" smtClean="0">
                <a:solidFill>
                  <a:srgbClr val="FFFF00"/>
                </a:solidFill>
              </a:rPr>
              <a:t>UC </a:t>
            </a:r>
            <a:r>
              <a:rPr lang="en-US" sz="2000" b="1" u="sng" dirty="0" smtClean="0">
                <a:solidFill>
                  <a:srgbClr val="FFFF00"/>
                </a:solidFill>
              </a:rPr>
              <a:t>may not</a:t>
            </a:r>
            <a:r>
              <a:rPr lang="en-US" sz="2000" b="1" dirty="0" smtClean="0">
                <a:solidFill>
                  <a:srgbClr val="FFFF00"/>
                </a:solidFill>
              </a:rPr>
              <a:t> advocate on measures that qualified for the ballot</a:t>
            </a:r>
          </a:p>
          <a:p>
            <a:pPr lvl="1" algn="ctr">
              <a:lnSpc>
                <a:spcPct val="80000"/>
              </a:lnSpc>
              <a:buNone/>
            </a:pPr>
            <a:endParaRPr lang="en-US" sz="800" b="1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Regents may adopt a position on a measure in an open meeting, where all sides have opportunity to be heard</a:t>
            </a:r>
          </a:p>
          <a:p>
            <a:pPr lvl="1">
              <a:lnSpc>
                <a:spcPct val="80000"/>
              </a:lnSpc>
              <a:buNone/>
            </a:pPr>
            <a:endParaRPr lang="en-US" sz="8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Distinction between </a:t>
            </a:r>
            <a:r>
              <a:rPr lang="en-US" sz="2000" i="1" dirty="0" smtClean="0"/>
              <a:t>informational activities (</a:t>
            </a:r>
            <a:r>
              <a:rPr lang="en-US" sz="2000" dirty="0" smtClean="0"/>
              <a:t>OK) and </a:t>
            </a:r>
            <a:r>
              <a:rPr lang="en-US" sz="2000" i="1" dirty="0" smtClean="0"/>
              <a:t>advocacy/campaigning</a:t>
            </a:r>
            <a:r>
              <a:rPr lang="en-US" sz="2000" dirty="0" smtClean="0"/>
              <a:t> (not OK!)</a:t>
            </a:r>
            <a:endParaRPr lang="en-US" sz="20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sz="2800" b="1" dirty="0" smtClean="0"/>
              <a:t>Legal Restrictions:  IRS Rules (applicable to </a:t>
            </a:r>
            <a:br>
              <a:rPr lang="en-US" sz="2800" b="1" dirty="0" smtClean="0"/>
            </a:br>
            <a:r>
              <a:rPr lang="en-US" sz="2800" b="1" dirty="0" smtClean="0"/>
              <a:t>501(c)(3) charitable organizations)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/>
          <a:lstStyle/>
          <a:p>
            <a:r>
              <a:rPr lang="en-US" sz="2400" b="1" dirty="0" smtClean="0"/>
              <a:t>Prohibition on political campaign intervention (electioneering) for/against </a:t>
            </a:r>
            <a:r>
              <a:rPr lang="en-US" sz="2400" b="1" dirty="0" smtClean="0">
                <a:solidFill>
                  <a:srgbClr val="FFFF00"/>
                </a:solidFill>
              </a:rPr>
              <a:t>candidates for public office</a:t>
            </a:r>
            <a:r>
              <a:rPr lang="en-US" sz="2400" b="1" dirty="0" smtClean="0"/>
              <a:t>.  Includes:</a:t>
            </a:r>
          </a:p>
          <a:p>
            <a:pPr lvl="1"/>
            <a:r>
              <a:rPr lang="en-US" sz="2000" dirty="0" smtClean="0"/>
              <a:t>Making/distributing public statements supporting or opposing candidates </a:t>
            </a:r>
          </a:p>
          <a:p>
            <a:pPr lvl="1"/>
            <a:r>
              <a:rPr lang="en-US" sz="2000" dirty="0" smtClean="0"/>
              <a:t>Contributing (funds, resources) to political campaigns</a:t>
            </a:r>
          </a:p>
          <a:p>
            <a:r>
              <a:rPr lang="en-US" sz="2400" b="1" dirty="0" smtClean="0"/>
              <a:t>Violations may result in revocation of tax-exempt status and imposition of certain taxes</a:t>
            </a:r>
          </a:p>
          <a:p>
            <a:r>
              <a:rPr lang="en-US" sz="2400" b="1" dirty="0" smtClean="0"/>
              <a:t>Applicable to:  </a:t>
            </a:r>
            <a:r>
              <a:rPr lang="en-US" sz="2400" dirty="0"/>
              <a:t>	</a:t>
            </a:r>
            <a:endParaRPr lang="en-US" sz="2400" dirty="0" smtClean="0"/>
          </a:p>
          <a:p>
            <a:pPr lvl="1"/>
            <a:r>
              <a:rPr lang="en-US" sz="2000" dirty="0" smtClean="0"/>
              <a:t>University activities overall;</a:t>
            </a:r>
          </a:p>
          <a:p>
            <a:pPr lvl="1"/>
            <a:r>
              <a:rPr lang="en-US" sz="2000" dirty="0" smtClean="0"/>
              <a:t>Activities of University staff /faculty </a:t>
            </a:r>
            <a:r>
              <a:rPr lang="en-US" sz="2000" b="1" i="1" dirty="0" smtClean="0"/>
              <a:t>in their capacity as representatives of the University</a:t>
            </a:r>
            <a:r>
              <a:rPr lang="en-US" sz="2000" dirty="0" smtClean="0"/>
              <a:t>;</a:t>
            </a:r>
          </a:p>
          <a:p>
            <a:pPr lvl="1"/>
            <a:r>
              <a:rPr lang="en-US" sz="2000" dirty="0" smtClean="0"/>
              <a:t>Activities conducted by campus Foundations and other Section 501(c)(3) organizations affiliated with 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91575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Legal Restrictions: State Agencies</a:t>
            </a:r>
            <a:br>
              <a:rPr lang="en-US" sz="3000" b="1" dirty="0" smtClean="0">
                <a:solidFill>
                  <a:srgbClr val="FFFF00"/>
                </a:solidFill>
              </a:rPr>
            </a:br>
            <a:r>
              <a:rPr lang="en-US" sz="3000" b="1" dirty="0">
                <a:solidFill>
                  <a:srgbClr val="FFFF00"/>
                </a:solidFill>
              </a:rPr>
              <a:t/>
            </a:r>
            <a:br>
              <a:rPr lang="en-US" sz="3000" b="1" dirty="0">
                <a:solidFill>
                  <a:srgbClr val="FFFF00"/>
                </a:solidFill>
              </a:rPr>
            </a:br>
            <a:r>
              <a:rPr lang="en-US" sz="2000" i="1" dirty="0">
                <a:cs typeface="Times New Roman" pitchFamily="18" charset="0"/>
              </a:rPr>
              <a:t/>
            </a:r>
            <a:br>
              <a:rPr lang="en-US" sz="2000" i="1" dirty="0">
                <a:cs typeface="Times New Roman" pitchFamily="18" charset="0"/>
              </a:rPr>
            </a:br>
            <a:r>
              <a:rPr lang="en-US" sz="2800" i="1" dirty="0" smtClean="0">
                <a:solidFill>
                  <a:srgbClr val="FFFF00"/>
                </a:solidFill>
              </a:rPr>
              <a:t/>
            </a:r>
            <a:br>
              <a:rPr lang="en-US" sz="2800" i="1" dirty="0" smtClean="0">
                <a:solidFill>
                  <a:srgbClr val="FFFF00"/>
                </a:solidFill>
              </a:rPr>
            </a:br>
            <a:endParaRPr lang="en-US" sz="2800" i="1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" y="990600"/>
            <a:ext cx="8943974" cy="2057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Restriction on Ballot Measure Advocacy:  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Ban on campaigning for/against ballot measures that have qualified for ballot (</a:t>
            </a:r>
            <a:r>
              <a:rPr lang="en-US" sz="2000" b="1" u="sng" dirty="0" err="1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Stanson</a:t>
            </a:r>
            <a:r>
              <a:rPr lang="en-US" sz="2000" b="1" u="sng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 v. Mott</a:t>
            </a:r>
            <a:r>
              <a:rPr lang="en-US" sz="20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 line of cases);</a:t>
            </a:r>
          </a:p>
          <a:p>
            <a:pPr lvl="1"/>
            <a:r>
              <a:rPr lang="en-US" sz="2000" b="1" dirty="0"/>
              <a:t>Applicable to:  </a:t>
            </a:r>
            <a:r>
              <a:rPr lang="en-US" sz="2000" dirty="0"/>
              <a:t>	</a:t>
            </a:r>
          </a:p>
          <a:p>
            <a:pPr lvl="2"/>
            <a:r>
              <a:rPr lang="en-US" sz="1600" b="1" dirty="0" smtClean="0"/>
              <a:t>University activities;</a:t>
            </a:r>
            <a:endParaRPr lang="en-US" sz="1600" b="1" dirty="0"/>
          </a:p>
          <a:p>
            <a:pPr lvl="2"/>
            <a:r>
              <a:rPr lang="en-US" sz="1600" b="1" dirty="0"/>
              <a:t>Activities of University staff /faculty </a:t>
            </a:r>
            <a:r>
              <a:rPr lang="en-US" sz="1600" b="1" i="1" dirty="0"/>
              <a:t>in their capacity as representatives of the </a:t>
            </a:r>
            <a:r>
              <a:rPr lang="en-US" sz="1600" b="1" i="1" dirty="0" smtClean="0"/>
              <a:t>University;</a:t>
            </a:r>
          </a:p>
          <a:p>
            <a:pPr lvl="2"/>
            <a:r>
              <a:rPr lang="en-US" sz="1600" b="1" dirty="0" smtClean="0"/>
              <a:t>Activities that make non-incidental use of University/state resources:</a:t>
            </a:r>
          </a:p>
          <a:p>
            <a:pPr lvl="3"/>
            <a:r>
              <a:rPr lang="en-US" sz="16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Funds, UC-paid time, equipment, materials, facilities</a:t>
            </a:r>
            <a:endParaRPr lang="en-US" sz="2000" b="1" dirty="0" smtClean="0">
              <a:solidFill>
                <a:srgbClr val="FFFFFF"/>
              </a:solidFill>
              <a:latin typeface="+mj-lt"/>
              <a:cs typeface="Times New Roman" pitchFamily="18" charset="0"/>
            </a:endParaRPr>
          </a:p>
          <a:p>
            <a:pPr marL="971550" lvl="1" indent="-457200"/>
            <a:r>
              <a:rPr lang="en-US" sz="20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Ban does not apply to:</a:t>
            </a:r>
          </a:p>
          <a:p>
            <a:pPr marL="1371600" lvl="2" indent="-457200"/>
            <a:r>
              <a:rPr lang="en-US" sz="16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“Legitimate informational activities” </a:t>
            </a:r>
            <a:r>
              <a:rPr lang="en-US" sz="1600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(distinguished from “unlawful campaign activities”)</a:t>
            </a:r>
          </a:p>
          <a:p>
            <a:pPr marL="1371600" lvl="2" indent="-457200"/>
            <a:r>
              <a:rPr lang="en-US" sz="16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Private activities of individual employees (using non-UC resources)</a:t>
            </a:r>
          </a:p>
          <a:p>
            <a:pPr marL="1371600" lvl="2" indent="-457200"/>
            <a:r>
              <a:rPr lang="en-US" sz="1600" b="1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Alumni Associations/Campus Foundations (* but see caveats)</a:t>
            </a:r>
          </a:p>
          <a:p>
            <a:pPr marL="914400" lvl="2" indent="0">
              <a:buNone/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Restriction on use of state/UC resources for campaign or personal activity not authorized by law </a:t>
            </a:r>
            <a:r>
              <a:rPr lang="en-US" sz="2000" b="1" dirty="0" smtClean="0">
                <a:solidFill>
                  <a:srgbClr val="FFFFFF"/>
                </a:solidFill>
              </a:rPr>
              <a:t>(See Gov. Code Section 8314)</a:t>
            </a:r>
            <a:endParaRPr lang="en-US" sz="2000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733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cs typeface="Times New Roman" pitchFamily="18" charset="0"/>
              </a:rPr>
              <a:t>Legal Restrictions: Potential consequences for violations of state rules</a:t>
            </a:r>
            <a:br>
              <a:rPr lang="en-US" sz="2800" b="1" dirty="0" smtClean="0">
                <a:cs typeface="Times New Roman" pitchFamily="18" charset="0"/>
              </a:rPr>
            </a:br>
            <a:r>
              <a:rPr lang="en-US" sz="2800" b="1" dirty="0" smtClean="0">
                <a:cs typeface="Times New Roman" pitchFamily="18" charset="0"/>
              </a:rPr>
              <a:t>  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81000" y="1143000"/>
            <a:ext cx="83058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cs typeface="Times New Roman" pitchFamily="18" charset="0"/>
              </a:rPr>
              <a:t>Potential criminal and civil penalties for misuse of public resources</a:t>
            </a:r>
          </a:p>
          <a:p>
            <a:endParaRPr lang="en-US" sz="800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Public official may need to reimburse agency from personal funds</a:t>
            </a:r>
          </a:p>
          <a:p>
            <a:pPr>
              <a:buNone/>
            </a:pPr>
            <a:endParaRPr lang="en-US" sz="800" dirty="0" smtClean="0">
              <a:cs typeface="Times New Roman" pitchFamily="18" charset="0"/>
            </a:endParaRPr>
          </a:p>
          <a:p>
            <a:pPr lvl="1"/>
            <a:r>
              <a:rPr lang="en-US" sz="1400" dirty="0" smtClean="0">
                <a:cs typeface="Times New Roman" pitchFamily="18" charset="0"/>
              </a:rPr>
              <a:t>But “a public official who, in good faith, authorizes the improper expenditure of public funds is personally liable to replace such funds only if he failed to exercise </a:t>
            </a:r>
            <a:r>
              <a:rPr lang="en-US" sz="1400" b="1" dirty="0" smtClean="0">
                <a:cs typeface="Times New Roman" pitchFamily="18" charset="0"/>
              </a:rPr>
              <a:t>due care</a:t>
            </a:r>
            <a:r>
              <a:rPr lang="en-US" sz="1400" dirty="0" smtClean="0">
                <a:cs typeface="Times New Roman" pitchFamily="18" charset="0"/>
              </a:rPr>
              <a:t>…” (</a:t>
            </a:r>
            <a:r>
              <a:rPr lang="en-US" sz="1400" dirty="0" err="1" smtClean="0">
                <a:cs typeface="Times New Roman" pitchFamily="18" charset="0"/>
              </a:rPr>
              <a:t>Stanson</a:t>
            </a:r>
            <a:r>
              <a:rPr lang="en-US" sz="1400" dirty="0" smtClean="0">
                <a:cs typeface="Times New Roman" pitchFamily="18" charset="0"/>
              </a:rPr>
              <a:t> v. Mott).  </a:t>
            </a:r>
          </a:p>
          <a:p>
            <a:pPr lvl="1">
              <a:buNone/>
            </a:pPr>
            <a:endParaRPr lang="en-US" sz="800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May trigger reporting obligations under state Political Reform Act.  Penalties for agencies that fail to report</a:t>
            </a:r>
          </a:p>
          <a:p>
            <a:pPr>
              <a:buNone/>
            </a:pPr>
            <a:endParaRPr lang="en-US" sz="800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Negative PR; Reputational risk</a:t>
            </a:r>
          </a:p>
          <a:p>
            <a:pPr>
              <a:buNone/>
            </a:pPr>
            <a:endParaRPr lang="en-US" sz="1200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Discrediting or Diluting Effectiveness of UC research</a:t>
            </a:r>
            <a:endParaRPr lang="en-US" b="1" i="1" dirty="0" smtClean="0">
              <a:solidFill>
                <a:schemeClr val="hlink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endParaRPr lang="en-US" b="1" i="1" dirty="0" smtClean="0">
              <a:solidFill>
                <a:schemeClr val="hlink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i="1" dirty="0" smtClean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Who May be Watching?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7638"/>
            <a:ext cx="7696200" cy="5059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Fair Political Practices Commission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 Attorney General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 Secretary of State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I.R.S.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Reporters/public inquiries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52669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smtClean="0"/>
              <a:t>Information or Advocacy?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04800" y="1143000"/>
            <a:ext cx="8610600" cy="541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“No hard and fast rules…”</a:t>
            </a:r>
          </a:p>
          <a:p>
            <a:pPr>
              <a:lnSpc>
                <a:spcPct val="90000"/>
              </a:lnSpc>
              <a:buNone/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Courts will look to </a:t>
            </a:r>
            <a:r>
              <a:rPr lang="en-US" sz="2800" b="1" dirty="0" smtClean="0"/>
              <a:t>style, tenor, and timing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r>
              <a:rPr lang="en-US" sz="2800" b="1" dirty="0" smtClean="0"/>
              <a:t>Permissible Informational activities:</a:t>
            </a:r>
          </a:p>
          <a:p>
            <a:endParaRPr lang="en-US" sz="800" dirty="0" smtClean="0"/>
          </a:p>
          <a:p>
            <a:pPr lvl="1"/>
            <a:r>
              <a:rPr lang="en-US" sz="2400" dirty="0" smtClean="0"/>
              <a:t>Provide fair presentation of the facts (both sides);</a:t>
            </a:r>
          </a:p>
          <a:p>
            <a:pPr lvl="1"/>
            <a:r>
              <a:rPr lang="en-US" sz="2400" dirty="0" smtClean="0"/>
              <a:t>Use objective, non-inflammatory language; </a:t>
            </a:r>
          </a:p>
          <a:p>
            <a:pPr lvl="1"/>
            <a:r>
              <a:rPr lang="en-US" sz="2400" dirty="0" smtClean="0"/>
              <a:t>Do not urge voters to vote for/against a measure;</a:t>
            </a:r>
          </a:p>
          <a:p>
            <a:pPr lvl="1"/>
            <a:r>
              <a:rPr lang="en-US" sz="2400" dirty="0" smtClean="0"/>
              <a:t>Deliver info thru regular channels.</a:t>
            </a:r>
          </a:p>
          <a:p>
            <a:r>
              <a:rPr lang="en-US" sz="2800" b="1" dirty="0" smtClean="0"/>
              <a:t>Caution: Context counts!</a:t>
            </a:r>
          </a:p>
          <a:p>
            <a:pPr lvl="1"/>
            <a:r>
              <a:rPr lang="en-US" sz="2000" dirty="0" smtClean="0"/>
              <a:t>Even a communication that avoids explicitly urging a yes/no vote could be considered improper campaigning (e.g., special mailing close to election).</a:t>
            </a:r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smtClean="0"/>
              <a:t>UC or Private Individual Activity?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066800"/>
            <a:ext cx="82296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Individual employees have constitutional right to engage in </a:t>
            </a:r>
            <a:r>
              <a:rPr lang="en-US" sz="2800" b="1" dirty="0" smtClean="0"/>
              <a:t>private</a:t>
            </a:r>
            <a:r>
              <a:rPr lang="en-US" sz="2800" dirty="0" smtClean="0"/>
              <a:t> political activities:</a:t>
            </a:r>
          </a:p>
          <a:p>
            <a:pPr lvl="1">
              <a:lnSpc>
                <a:spcPct val="90000"/>
              </a:lnSpc>
            </a:pPr>
            <a:endParaRPr lang="en-US" sz="800" b="1" dirty="0" smtClean="0"/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On their own time</a:t>
            </a:r>
            <a:r>
              <a:rPr lang="en-US" sz="2400" dirty="0" smtClean="0"/>
              <a:t> (still must devote full time/attention to job)</a:t>
            </a:r>
            <a:endParaRPr lang="en-US" sz="2400" b="1" dirty="0" smtClean="0"/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Without using public/UC resources</a:t>
            </a:r>
            <a:r>
              <a:rPr lang="en-US" sz="2400" dirty="0" smtClean="0"/>
              <a:t> (limited minor incidental use </a:t>
            </a:r>
            <a:r>
              <a:rPr lang="en-US" sz="2400" i="1" dirty="0" smtClean="0"/>
              <a:t>may</a:t>
            </a:r>
            <a:r>
              <a:rPr lang="en-US" sz="2400" dirty="0" smtClean="0"/>
              <a:t> be OK, but best practice:  use only personal resources)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Record-keeping</a:t>
            </a:r>
            <a:r>
              <a:rPr lang="en-US" sz="2400" dirty="0" smtClean="0"/>
              <a:t> as appropriate (use of vacation or other leave; reimbursement to UC if non-incidental use of resources) </a:t>
            </a: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Must take care to avoid confusion re: official/private roles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7BCE5-7765-47B8-A707-0A9540D101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/>
        </a:solidFill>
        <a:ln w="6350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/>
        </a:solidFill>
        <a:ln w="6350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5050</TotalTime>
  <Words>1797</Words>
  <Application>Microsoft Office PowerPoint</Application>
  <PresentationFormat>On-screen Show (4:3)</PresentationFormat>
  <Paragraphs>340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Custom Design</vt:lpstr>
      <vt:lpstr>    Political Campaign-Related Activities On Campus:  Rules of the Road    </vt:lpstr>
      <vt:lpstr>Another Election Year…. What Do We Need to Know?  </vt:lpstr>
      <vt:lpstr>Overview: Campaign Advocacy</vt:lpstr>
      <vt:lpstr>Legal Restrictions:  IRS Rules (applicable to  501(c)(3) charitable organizations)</vt:lpstr>
      <vt:lpstr>Legal Restrictions: State Agencies    </vt:lpstr>
      <vt:lpstr>Legal Restrictions: Potential consequences for violations of state rules    </vt:lpstr>
      <vt:lpstr>Who May be Watching?</vt:lpstr>
      <vt:lpstr>Information or Advocacy?</vt:lpstr>
      <vt:lpstr>UC or Private Individual Activity?</vt:lpstr>
      <vt:lpstr>Individual  Activities:  Use of UC Title</vt:lpstr>
      <vt:lpstr>Campus Foundations and Alumni Associations</vt:lpstr>
      <vt:lpstr>Examples of Permissible Activities  (ballot measures)</vt:lpstr>
      <vt:lpstr>Examples of Permissible Activities  (other campaign-related activities)</vt:lpstr>
      <vt:lpstr>Examples of Impermissible activities</vt:lpstr>
      <vt:lpstr>What May Cross the Line into Impermissible Campaigning?</vt:lpstr>
      <vt:lpstr>UC Policy/Guidance: Ballot Campaigns: UC Legal Guidelines http://www.ucop.edu/state-governmental-relations/advocacy/legal-guidelines-ballot-campaigns.html    </vt:lpstr>
      <vt:lpstr>UC Policy/Guidance:</vt:lpstr>
      <vt:lpstr>UC Policy/Guidance:</vt:lpstr>
      <vt:lpstr>UC Policy/Guidance:</vt:lpstr>
      <vt:lpstr>Key Takeaways</vt:lpstr>
      <vt:lpstr>Resources</vt:lpstr>
      <vt:lpstr>QUESTIONS</vt:lpstr>
    </vt:vector>
  </TitlesOfParts>
  <Company>University of California-UCOP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 Measure Implementation Plant</dc:title>
  <dc:subject>Bond Meaure</dc:subject>
  <dc:creator>Geoff O'Neill</dc:creator>
  <cp:lastModifiedBy>Shadia S Powell</cp:lastModifiedBy>
  <cp:revision>1405</cp:revision>
  <cp:lastPrinted>2007-07-09T19:54:41Z</cp:lastPrinted>
  <dcterms:created xsi:type="dcterms:W3CDTF">2001-01-29T21:35:58Z</dcterms:created>
  <dcterms:modified xsi:type="dcterms:W3CDTF">2016-03-04T22:16:57Z</dcterms:modified>
</cp:coreProperties>
</file>